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  <p:sldMasterId id="2147483673" r:id="rId5"/>
    <p:sldMasterId id="2147483691" r:id="rId6"/>
    <p:sldMasterId id="2147483717" r:id="rId7"/>
    <p:sldMasterId id="2147483719" r:id="rId8"/>
    <p:sldMasterId id="2147483729" r:id="rId9"/>
    <p:sldMasterId id="2147483745" r:id="rId10"/>
  </p:sldMasterIdLst>
  <p:notesMasterIdLst>
    <p:notesMasterId r:id="rId37"/>
  </p:notesMasterIdLst>
  <p:sldIdLst>
    <p:sldId id="1658" r:id="rId11"/>
    <p:sldId id="259" r:id="rId12"/>
    <p:sldId id="1455" r:id="rId13"/>
    <p:sldId id="397" r:id="rId14"/>
    <p:sldId id="1670" r:id="rId15"/>
    <p:sldId id="393" r:id="rId16"/>
    <p:sldId id="349" r:id="rId17"/>
    <p:sldId id="310" r:id="rId18"/>
    <p:sldId id="351" r:id="rId19"/>
    <p:sldId id="1662" r:id="rId20"/>
    <p:sldId id="1668" r:id="rId21"/>
    <p:sldId id="1669" r:id="rId22"/>
    <p:sldId id="394" r:id="rId23"/>
    <p:sldId id="291" r:id="rId24"/>
    <p:sldId id="1663" r:id="rId25"/>
    <p:sldId id="292" r:id="rId26"/>
    <p:sldId id="267" r:id="rId27"/>
    <p:sldId id="261" r:id="rId28"/>
    <p:sldId id="262" r:id="rId29"/>
    <p:sldId id="263" r:id="rId30"/>
    <p:sldId id="265" r:id="rId31"/>
    <p:sldId id="266" r:id="rId32"/>
    <p:sldId id="269" r:id="rId33"/>
    <p:sldId id="271" r:id="rId34"/>
    <p:sldId id="272" r:id="rId35"/>
    <p:sldId id="274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  <p:embeddedFont>
      <p:font typeface="Noto Sans Symbols" panose="020B0502040504020204" pitchFamily="34" charset="-128"/>
      <p:regular r:id="rId50"/>
    </p:embeddedFont>
    <p:embeddedFont>
      <p:font typeface="Nunito" panose="020B0604020202020204" charset="0"/>
      <p:regular r:id="rId51"/>
      <p:bold r:id="rId52"/>
      <p:italic r:id="rId53"/>
      <p:boldItalic r:id="rId54"/>
    </p:embeddedFont>
    <p:embeddedFont>
      <p:font typeface="Quattrocento Sans" panose="020B0604020202020204" charset="0"/>
      <p:regular r:id="rId55"/>
      <p:bold r:id="rId56"/>
      <p:italic r:id="rId57"/>
      <p:boldItalic r:id="rId58"/>
    </p:embeddedFont>
    <p:embeddedFont>
      <p:font typeface="Roboto" panose="020B0604020202020204" charset="0"/>
      <p:regular r:id="rId59"/>
      <p:bold r:id="rId60"/>
      <p:italic r:id="rId61"/>
      <p:boldItalic r:id="rId62"/>
    </p:embeddedFont>
    <p:embeddedFont>
      <p:font typeface="Rockwell Extra Bold" panose="02060903040505020403" pitchFamily="18" charset="0"/>
      <p:bold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  <p:embeddedFont>
      <p:font typeface="Segoe UI Light" panose="020B0502040204020203" pitchFamily="34" charset="0"/>
      <p:regular r:id="rId68"/>
      <p:italic r:id="rId69"/>
    </p:embeddedFont>
    <p:embeddedFont>
      <p:font typeface="Segoe UI Semilight" panose="020B0402040204020203" pitchFamily="34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632"/>
    <a:srgbClr val="283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CED931-60BB-466C-99C8-D31300CFD599}" v="140" dt="2019-10-30T14:41:37.581"/>
  </p1510:revLst>
</p1510:revInfo>
</file>

<file path=ppt/tableStyles.xml><?xml version="1.0" encoding="utf-8"?>
<a:tblStyleLst xmlns:a="http://schemas.openxmlformats.org/drawingml/2006/main" def="{71ED9CDA-D4E9-4CAD-B3FC-D984191EE3EA}">
  <a:tblStyle styleId="{71ED9CDA-D4E9-4CAD-B3FC-D984191EE3E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57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24.fntdata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8" Type="http://schemas.openxmlformats.org/officeDocument/2006/relationships/slideMaster" Target="slideMasters/slideMaster5.xml"/><Relationship Id="rId51" Type="http://schemas.openxmlformats.org/officeDocument/2006/relationships/font" Target="fonts/font14.fntdata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0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font" Target="fonts/font2.fntdata"/><Relationship Id="rId34" Type="http://schemas.openxmlformats.org/officeDocument/2006/relationships/slide" Target="slides/slide24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6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3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1" name="Google Shape;292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2" name="Google Shape;292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6758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2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g33b8d1437e_0_4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4" name="Google Shape;2924;g33b8d1437e_0_46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Google Shape;2925;g33b8d1437e_0_46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643cb8ac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643cb8acf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- validation option, deployment test.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4643cb8acf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33b8d1437e_0_4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5" name="Google Shape;2985;g33b8d1437e_0_474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6" name="Google Shape;2986;g33b8d1437e_0_474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2987" name="Google Shape;2987;g33b8d1437e_0_474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10/11/2018 9:23 AM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8" name="Google Shape;2988;g33b8d1437e_0_47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9" name="Google Shape;2989;g33b8d1437e_0_47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4643cb8ac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4643cb8ac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4643cb8ac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This will ask for confirmation before destroying. If </a:t>
            </a:r>
            <a:r>
              <a:rPr lang="en-GB" sz="1800" b="1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-auto-approve</a:t>
            </a: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is set, then the destroy confirmation will not be shown.</a:t>
            </a:r>
            <a:endParaRPr/>
          </a:p>
        </p:txBody>
      </p:sp>
      <p:sp>
        <p:nvSpPr>
          <p:cNvPr id="254" name="Google Shape;25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6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Modules can be used to create lightweight abstractions, so that you can describe your infrastructure in terms of its architecture, rather than directly in terms of physical objects.</a:t>
            </a:r>
            <a:endParaRPr sz="18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Modules can also be called multiple times, either within the same configuration or in separate configurations, allowing resource configurations to be packaged and </a:t>
            </a:r>
            <a:r>
              <a:rPr lang="en-GB" sz="1800" b="1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re-used</a:t>
            </a: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/>
          </a:p>
        </p:txBody>
      </p:sp>
      <p:sp>
        <p:nvSpPr>
          <p:cNvPr id="281" name="Google Shape;28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If the query constraint arguments for a data resource refer only to </a:t>
            </a:r>
            <a:r>
              <a:rPr lang="en-GB" sz="1800" b="1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constant values</a:t>
            </a: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or values that are already known, the data resource will be read and its state updated during Terraform's </a:t>
            </a:r>
            <a:r>
              <a:rPr lang="en-GB" sz="1800" b="1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refresh phase</a:t>
            </a: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, which runs prior to creating a plan.</a:t>
            </a:r>
            <a:endParaRPr sz="18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Query constraint arguments may refer to values that </a:t>
            </a:r>
            <a:r>
              <a:rPr lang="en-GB" sz="1800" b="1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cannot be determined</a:t>
            </a: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until after configuration is applied, such as the id of a managed resource that has not been created yet. In this case, reading from the data source is deferred until the </a:t>
            </a:r>
            <a:r>
              <a:rPr lang="en-GB" sz="1800" b="1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apply phase</a:t>
            </a: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8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is able to infer a </a:t>
            </a:r>
            <a:r>
              <a:rPr lang="en-GB" sz="1800" b="1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dependency </a:t>
            </a: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between resources in the same module. But depends on the resource, that dependency </a:t>
            </a:r>
            <a:r>
              <a:rPr lang="en-GB" sz="1800" b="1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can not be inferred</a:t>
            </a: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directly and needs to be </a:t>
            </a:r>
            <a:r>
              <a:rPr lang="en-GB" sz="1800" b="1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explicitly </a:t>
            </a: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defined with depends_on keyword.</a:t>
            </a:r>
            <a:endParaRPr sz="18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800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Dependencies </a:t>
            </a:r>
            <a:r>
              <a:rPr lang="en-GB" sz="1800" b="1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across modules</a:t>
            </a: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(at the moment) can only be done creating some </a:t>
            </a:r>
            <a:r>
              <a:rPr lang="en-GB" sz="1800" b="1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implicit </a:t>
            </a:r>
            <a:r>
              <a:rPr lang="en-GB" sz="18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dependency using out and input variables across the 2 affected modules. If more modules are affected. Please, review architecture.</a:t>
            </a:r>
            <a:endParaRPr/>
          </a:p>
        </p:txBody>
      </p:sp>
      <p:sp>
        <p:nvSpPr>
          <p:cNvPr id="317" name="Google Shape;3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Reiterate foundational Azure pillars – anchor</a:t>
            </a:r>
            <a:r>
              <a:rPr lang="en-US" baseline="0" dirty="0"/>
              <a:t> back the audience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Arial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11:18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105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70acb816ca_0_1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70acb816ca_0_1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Over the years Azure has introduced large number of services</a:t>
            </a:r>
            <a:endParaRPr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Ready made services in areas of IoT and Analytics - provide huge competitive advantage over on-premise</a:t>
            </a:r>
            <a:endParaRPr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All future software development is based on composable services in cloud</a:t>
            </a:r>
            <a:endParaRPr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Very high investment level required - hence only 3+1 players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g70acb816ca_0_1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46f389a78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46f389a78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g46f389a78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46f389a78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46f389a78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g46f389a78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027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7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9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picture">
  <p:cSld name="1 Column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540000" y="2160000"/>
            <a:ext cx="576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3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3">
  <p:cSld name="CUSTOM_1_1_1_1">
    <p:bg>
      <p:bgPr>
        <a:noFill/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 b="15087"/>
          <a:stretch/>
        </p:blipFill>
        <p:spPr>
          <a:xfrm>
            <a:off x="0" y="0"/>
            <a:ext cx="12192000" cy="68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20000" y="108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picture">
  <p:cSld name="1 Column + pictur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540000" y="2160000"/>
            <a:ext cx="576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85327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- Red">
  <p:cSld name="Quotation - Red">
    <p:bg>
      <p:bgPr>
        <a:solidFill>
          <a:schemeClr val="dk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696000" y="1449000"/>
            <a:ext cx="10800000" cy="396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596000" y="1089000"/>
            <a:ext cx="9000000" cy="468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2496000" y="1629000"/>
            <a:ext cx="7200000" cy="360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3326700" y="5229000"/>
            <a:ext cx="55386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68405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- Red">
  <p:cSld name="1_Quotation - Red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696000" y="1449000"/>
            <a:ext cx="10800000" cy="396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1596000" y="1089000"/>
            <a:ext cx="9000000" cy="468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2496000" y="1629000"/>
            <a:ext cx="7200000" cy="360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810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4pPr>
            <a:lvl5pPr marL="2286000" lvl="4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3326700" y="5229000"/>
            <a:ext cx="55386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14006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">
  <p:cSld name="Team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72000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2"/>
          </p:nvPr>
        </p:nvSpPr>
        <p:spPr>
          <a:xfrm>
            <a:off x="72000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3"/>
          </p:nvPr>
        </p:nvSpPr>
        <p:spPr>
          <a:xfrm>
            <a:off x="352015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4"/>
          </p:nvPr>
        </p:nvSpPr>
        <p:spPr>
          <a:xfrm>
            <a:off x="352015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5"/>
          </p:nvPr>
        </p:nvSpPr>
        <p:spPr>
          <a:xfrm>
            <a:off x="900000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6"/>
          </p:nvPr>
        </p:nvSpPr>
        <p:spPr>
          <a:xfrm>
            <a:off x="900000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7"/>
          </p:nvPr>
        </p:nvSpPr>
        <p:spPr>
          <a:xfrm>
            <a:off x="6260075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8"/>
          </p:nvPr>
        </p:nvSpPr>
        <p:spPr>
          <a:xfrm>
            <a:off x="6260075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9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98677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picture 1">
  <p:cSld name="1 Column + picture 1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504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3"/>
          </p:nvPr>
        </p:nvSpPr>
        <p:spPr>
          <a:xfrm>
            <a:off x="540000" y="2340000"/>
            <a:ext cx="504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4"/>
          </p:nvPr>
        </p:nvSpPr>
        <p:spPr>
          <a:xfrm>
            <a:off x="540000" y="4033375"/>
            <a:ext cx="504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5"/>
          </p:nvPr>
        </p:nvSpPr>
        <p:spPr>
          <a:xfrm>
            <a:off x="540000" y="4573375"/>
            <a:ext cx="504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91146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Bg">
  <p:cSld name="Picture Bg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40000" y="4320000"/>
            <a:ext cx="10800000" cy="108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24079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ith map">
  <p:cSld name="1 Column with map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3150" y="872400"/>
            <a:ext cx="5118845" cy="51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90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2"/>
          </p:nvPr>
        </p:nvSpPr>
        <p:spPr>
          <a:xfrm>
            <a:off x="540000" y="1800000"/>
            <a:ext cx="6480000" cy="43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17699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Stripe Section Title ">
  <p:cSld name="Blue Stripe Section Title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ctrTitle"/>
          </p:nvPr>
        </p:nvSpPr>
        <p:spPr>
          <a:xfrm>
            <a:off x="733450" y="178655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  <a:defRPr sz="3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858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-Column">
  <p:cSld name="White 2-Column">
    <p:bg>
      <p:bgPr>
        <a:solidFill>
          <a:schemeClr val="lt1"/>
        </a:solid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8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98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75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1333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marR="0" lvl="1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marR="0" lvl="2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marR="0" lvl="3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marR="0" lvl="4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5" name="Google Shape;805;p98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504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8945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•"/>
              <a:defRPr sz="1333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marR="0" lvl="1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marR="0" lvl="2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None/>
              <a:defRPr sz="14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marR="0" lvl="3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marR="0" lvl="4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6" name="Google Shape;806;p98"/>
          <p:cNvSpPr txBox="1">
            <a:spLocks noGrp="1"/>
          </p:cNvSpPr>
          <p:nvPr>
            <p:ph type="body" idx="3"/>
          </p:nvPr>
        </p:nvSpPr>
        <p:spPr>
          <a:xfrm>
            <a:off x="6480000" y="1800000"/>
            <a:ext cx="504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8945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•"/>
              <a:defRPr sz="1333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marR="0" lvl="1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marR="0" lvl="2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None/>
              <a:defRPr sz="14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marR="0" lvl="3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marR="0" lvl="4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058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4">
  <p:cSld name="CUSTOM_1_2_1">
    <p:bg>
      <p:bgPr>
        <a:noFill/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720000" y="2880000"/>
            <a:ext cx="648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2">
            <a:alphaModFix/>
          </a:blip>
          <a:srcRect t="2541" b="9196"/>
          <a:stretch/>
        </p:blipFill>
        <p:spPr>
          <a:xfrm>
            <a:off x="-56400" y="-20850"/>
            <a:ext cx="12248402" cy="68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-56400" y="-20850"/>
            <a:ext cx="12252960" cy="5002000"/>
          </a:xfrm>
          <a:custGeom>
            <a:avLst/>
            <a:gdLst/>
            <a:ahLst/>
            <a:cxnLst/>
            <a:rect l="l" t="t" r="r" b="b"/>
            <a:pathLst>
              <a:path w="12192000" h="4977114" extrusionOk="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540000" y="1620000"/>
            <a:ext cx="54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3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subheading">
  <p:cSld name="CUSTOM_4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540000" y="2520000"/>
            <a:ext cx="504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3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3"/>
          </p:nvPr>
        </p:nvSpPr>
        <p:spPr>
          <a:xfrm>
            <a:off x="6300000" y="2520000"/>
            <a:ext cx="504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"/>
          </p:nvPr>
        </p:nvSpPr>
        <p:spPr>
          <a:xfrm>
            <a:off x="540000" y="1800000"/>
            <a:ext cx="50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/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/>
            </a:lvl4pPr>
            <a:lvl5pPr lvl="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/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b="1"/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b="1"/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b="1"/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b="1"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5"/>
          </p:nvPr>
        </p:nvSpPr>
        <p:spPr>
          <a:xfrm>
            <a:off x="6300000" y="1800000"/>
            <a:ext cx="50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/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/>
            </a:lvl4pPr>
            <a:lvl5pPr lvl="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/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b="1"/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b="1"/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b="1"/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b="1"/>
            </a:lvl9pPr>
          </a:lstStyle>
          <a:p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- Red">
  <p:cSld name="CUSTOM_5_1"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696000" y="1449000"/>
            <a:ext cx="10800000" cy="396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1596000" y="1089000"/>
            <a:ext cx="9000000" cy="468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2496000" y="1629000"/>
            <a:ext cx="720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body" idx="2"/>
          </p:nvPr>
        </p:nvSpPr>
        <p:spPr>
          <a:xfrm>
            <a:off x="3326700" y="5229000"/>
            <a:ext cx="5538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">
  <p:cSld name="CUSTOM_6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72000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2"/>
          </p:nvPr>
        </p:nvSpPr>
        <p:spPr>
          <a:xfrm>
            <a:off x="72000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3"/>
          </p:nvPr>
        </p:nvSpPr>
        <p:spPr>
          <a:xfrm>
            <a:off x="352015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4"/>
          </p:nvPr>
        </p:nvSpPr>
        <p:spPr>
          <a:xfrm>
            <a:off x="352015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5"/>
          </p:nvPr>
        </p:nvSpPr>
        <p:spPr>
          <a:xfrm>
            <a:off x="900000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6"/>
          </p:nvPr>
        </p:nvSpPr>
        <p:spPr>
          <a:xfrm>
            <a:off x="900000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7"/>
          </p:nvPr>
        </p:nvSpPr>
        <p:spPr>
          <a:xfrm>
            <a:off x="6260075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8"/>
          </p:nvPr>
        </p:nvSpPr>
        <p:spPr>
          <a:xfrm>
            <a:off x="6260075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9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3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Bg">
  <p:cSld name="CUSTOM_8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40000" y="4320000"/>
            <a:ext cx="108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ith map">
  <p:cSld name="CUSTOM_7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50" y="872400"/>
            <a:ext cx="5118845" cy="51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90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3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2"/>
          </p:nvPr>
        </p:nvSpPr>
        <p:spPr>
          <a:xfrm>
            <a:off x="540000" y="1800000"/>
            <a:ext cx="648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_1 Colum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2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72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7665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10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- 1">
  <p:cSld name="Opening title -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18299" y="3609859"/>
            <a:ext cx="12210299" cy="3264061"/>
          </a:xfrm>
          <a:custGeom>
            <a:avLst/>
            <a:gdLst/>
            <a:ahLst/>
            <a:cxnLst/>
            <a:rect l="l" t="t" r="r" b="b"/>
            <a:pathLst>
              <a:path w="12210299" h="3264061" extrusionOk="0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000" bIns="91425" anchor="t" anchorCtr="0">
            <a:noAutofit/>
          </a:bodyPr>
          <a:lstStyle>
            <a:lvl1pPr marL="457200" lvl="0" indent="-29527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3823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2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72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7665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201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- 2">
  <p:cSld name="Opening title - 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719998" y="720001"/>
            <a:ext cx="720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1616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8000" y="6227665"/>
            <a:ext cx="144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9178035" y="5845220"/>
            <a:ext cx="2592387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616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1616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220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035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White">
  <p:cSld name="Section title - Whi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ctr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8000" y="6227665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688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1">
  <p:cSld name="Section title - Pic 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ctr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5862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2">
  <p:cSld name="Section title - Pic 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720000" y="288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102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3">
  <p:cSld name="Section title - Pic 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720000" y="72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0279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4">
  <p:cSld name="Section title - Pic 4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0832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- 3">
  <p:cSld name="Opening title -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8299" y="3609859"/>
            <a:ext cx="12210299" cy="3264061"/>
          </a:xfrm>
          <a:custGeom>
            <a:avLst/>
            <a:gdLst/>
            <a:ahLst/>
            <a:cxnLst/>
            <a:rect l="l" t="t" r="r" b="b"/>
            <a:pathLst>
              <a:path w="12210299" h="3264061" extrusionOk="0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4977114"/>
          </a:xfrm>
          <a:custGeom>
            <a:avLst/>
            <a:gdLst/>
            <a:ahLst/>
            <a:cxnLst/>
            <a:rect l="l" t="t" r="r" b="b"/>
            <a:pathLst>
              <a:path w="12192000" h="4977114" extrusionOk="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</p:spPr>
        <p:txBody>
          <a:bodyPr spcFirstLastPara="1" wrap="square" lIns="91425" tIns="91425" rIns="36000" bIns="91425" anchor="t" anchorCtr="0"/>
          <a:lstStyle>
            <a:lvl1pPr marL="457200" lvl="0" indent="-295275" algn="r" rtl="0"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376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- 2">
  <p:cSld name="Opening title - 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-18299" y="3609859"/>
            <a:ext cx="12210299" cy="3264061"/>
          </a:xfrm>
          <a:custGeom>
            <a:avLst/>
            <a:gdLst/>
            <a:ahLst/>
            <a:cxnLst/>
            <a:rect l="l" t="t" r="r" b="b"/>
            <a:pathLst>
              <a:path w="12210299" h="3264061" extrusionOk="0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0" y="0"/>
            <a:ext cx="12192000" cy="4977114"/>
          </a:xfrm>
          <a:custGeom>
            <a:avLst/>
            <a:gdLst/>
            <a:ahLst/>
            <a:cxnLst/>
            <a:rect l="l" t="t" r="r" b="b"/>
            <a:pathLst>
              <a:path w="12192000" h="4977114" extrusionOk="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000" bIns="91425" anchor="t" anchorCtr="0">
            <a:noAutofit/>
          </a:bodyPr>
          <a:lstStyle>
            <a:lvl1pPr marL="457200" lvl="0" indent="-29527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/>
          <a:lstStyle>
            <a:lvl1pPr marL="457200" marR="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53829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500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1-Column + Bullets">
  <p:cSld name="Grey 1-Column + Bullets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57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/>
          <a:lstStyle>
            <a:lvl1pPr marL="457200" marR="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6" name="Google Shape;446;p57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321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92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"/>
              <a:buChar char="●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"/>
              <a:buChar char="○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"/>
              <a:buChar char="■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"/>
              <a:buChar char="●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"/>
              <a:buChar char="○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9771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-Column">
  <p:cSld name="White 2-Column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58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/>
          <a:lstStyle>
            <a:lvl1pPr marL="457200" marR="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0" name="Google Shape;450;p58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504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1" name="Google Shape;451;p58"/>
          <p:cNvSpPr txBox="1">
            <a:spLocks noGrp="1"/>
          </p:cNvSpPr>
          <p:nvPr>
            <p:ph type="body" idx="3"/>
          </p:nvPr>
        </p:nvSpPr>
        <p:spPr>
          <a:xfrm>
            <a:off x="6480000" y="1800000"/>
            <a:ext cx="504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5531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3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4812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24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8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72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144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43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- 3">
  <p:cSld name="Opening title - 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-18299" y="3609859"/>
            <a:ext cx="12210299" cy="3264061"/>
          </a:xfrm>
          <a:custGeom>
            <a:avLst/>
            <a:gdLst/>
            <a:ahLst/>
            <a:cxnLst/>
            <a:rect l="l" t="t" r="r" b="b"/>
            <a:pathLst>
              <a:path w="12210299" h="3264061" extrusionOk="0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0" y="0"/>
            <a:ext cx="12192000" cy="4977114"/>
          </a:xfrm>
          <a:custGeom>
            <a:avLst/>
            <a:gdLst/>
            <a:ahLst/>
            <a:cxnLst/>
            <a:rect l="l" t="t" r="r" b="b"/>
            <a:pathLst>
              <a:path w="12192000" h="4977114" extrusionOk="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000" bIns="91425" anchor="t" anchorCtr="0">
            <a:noAutofit/>
          </a:bodyPr>
          <a:lstStyle>
            <a:lvl1pPr marL="457200" lvl="0" indent="-29527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5358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418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611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7757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607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3068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4950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17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8838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653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6397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066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0379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67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92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12026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528"/>
            </a:lvl1pPr>
            <a:lvl2pPr marL="336080" indent="0">
              <a:buFontTx/>
              <a:buNone/>
              <a:defRPr/>
            </a:lvl2pPr>
            <a:lvl3pPr marL="560134" indent="0">
              <a:buFontTx/>
              <a:buNone/>
              <a:defRPr/>
            </a:lvl3pPr>
            <a:lvl4pPr marL="784187" indent="0">
              <a:buFontTx/>
              <a:buNone/>
              <a:defRPr/>
            </a:lvl4pPr>
            <a:lvl5pPr marL="1008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14294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4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41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 userDrawn="1"/>
        </p:nvSpPr>
        <p:spPr bwMode="white">
          <a:xfrm>
            <a:off x="4505599" y="6574941"/>
            <a:ext cx="3180807" cy="14234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5" b="0" i="0" u="none" strike="noStrike" kern="1200" cap="none" spc="132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205203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110692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543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235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unito"/>
              <a:buNone/>
              <a:defRPr sz="360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5" name="Google Shape;2075;p235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75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1333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marR="0" lvl="1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marR="0" lvl="2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marR="0" lvl="3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marR="0" lvl="4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8135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14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center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9" y="1"/>
            <a:ext cx="12216215" cy="68754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8928" y="434680"/>
            <a:ext cx="2091198" cy="44931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gray">
          <a:xfrm>
            <a:off x="6409944" y="1408176"/>
            <a:ext cx="5340096" cy="29718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409945" y="1413777"/>
            <a:ext cx="5332362" cy="2087516"/>
          </a:xfrm>
          <a:noFill/>
        </p:spPr>
        <p:txBody>
          <a:bodyPr lIns="393192" tIns="393192" rIns="146304" bIns="91440" anchor="t" anchorCtr="0"/>
          <a:lstStyle>
            <a:lvl1pPr>
              <a:defRPr sz="4800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409944" y="3494812"/>
            <a:ext cx="5340096" cy="877163"/>
          </a:xfrm>
        </p:spPr>
        <p:txBody>
          <a:bodyPr lIns="393192" bIns="393192" anchor="b" anchorCtr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4502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4424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-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3014"/>
            <a:ext cx="12192000" cy="904286"/>
          </a:xfrm>
        </p:spPr>
        <p:txBody>
          <a:bodyPr lIns="393192" bIns="9144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457112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889877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83652"/>
            <a:ext cx="11353800" cy="3066444"/>
          </a:xfrm>
        </p:spPr>
        <p:txBody>
          <a:bodyPr lIns="393192" anchor="t" anchorCtr="0">
            <a:normAutofit/>
          </a:bodyPr>
          <a:lstStyle>
            <a:lvl1pPr>
              <a:defRPr sz="65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475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189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1955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9056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5061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Whit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200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>
            <a:spLocks noGrp="1"/>
          </p:cNvSpPr>
          <p:nvPr>
            <p:ph type="title"/>
          </p:nvPr>
        </p:nvSpPr>
        <p:spPr>
          <a:xfrm>
            <a:off x="72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36" name="Google Shape;43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7665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4032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>
            <a:spLocks noGrp="1"/>
          </p:cNvSpPr>
          <p:nvPr>
            <p:ph type="title"/>
          </p:nvPr>
        </p:nvSpPr>
        <p:spPr>
          <a:xfrm>
            <a:off x="72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8" name="Google Shape;458;p60"/>
          <p:cNvSpPr txBox="1">
            <a:spLocks noGrp="1"/>
          </p:cNvSpPr>
          <p:nvPr>
            <p:ph type="body" idx="1"/>
          </p:nvPr>
        </p:nvSpPr>
        <p:spPr>
          <a:xfrm>
            <a:off x="72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59" name="Google Shape;459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7665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2381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picture">
  <p:cSld name="1 Column + picture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>
            <a:spLocks noGrp="1"/>
          </p:cNvSpPr>
          <p:nvPr>
            <p:ph type="title"/>
          </p:nvPr>
        </p:nvSpPr>
        <p:spPr>
          <a:xfrm>
            <a:off x="720000" y="90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2" name="Google Shape;462;p61"/>
          <p:cNvSpPr txBox="1">
            <a:spLocks noGrp="1"/>
          </p:cNvSpPr>
          <p:nvPr>
            <p:ph type="body" idx="1"/>
          </p:nvPr>
        </p:nvSpPr>
        <p:spPr>
          <a:xfrm>
            <a:off x="720000" y="1800000"/>
            <a:ext cx="576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61"/>
          <p:cNvSpPr>
            <a:spLocks noGrp="1"/>
          </p:cNvSpPr>
          <p:nvPr>
            <p:ph type="pic" idx="2"/>
          </p:nvPr>
        </p:nvSpPr>
        <p:spPr>
          <a:xfrm>
            <a:off x="7142922" y="0"/>
            <a:ext cx="5040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64" name="Google Shape;464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8027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Bg">
  <p:cSld name="Picture Bg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62"/>
          <p:cNvSpPr txBox="1">
            <a:spLocks noGrp="1"/>
          </p:cNvSpPr>
          <p:nvPr>
            <p:ph type="title"/>
          </p:nvPr>
        </p:nvSpPr>
        <p:spPr>
          <a:xfrm>
            <a:off x="696000" y="3600000"/>
            <a:ext cx="1080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/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68" name="Google Shape;468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0400" y="6380400"/>
            <a:ext cx="144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6032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>
            <a:spLocks noGrp="1"/>
          </p:cNvSpPr>
          <p:nvPr>
            <p:ph type="title"/>
          </p:nvPr>
        </p:nvSpPr>
        <p:spPr>
          <a:xfrm>
            <a:off x="720000" y="900000"/>
            <a:ext cx="64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2" name="Google Shape;472;p63" title="Subheading"/>
          <p:cNvSpPr txBox="1">
            <a:spLocks noGrp="1"/>
          </p:cNvSpPr>
          <p:nvPr>
            <p:ph type="body" idx="1"/>
          </p:nvPr>
        </p:nvSpPr>
        <p:spPr>
          <a:xfrm>
            <a:off x="720000" y="2327251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63" title="Subheading"/>
          <p:cNvSpPr txBox="1">
            <a:spLocks noGrp="1"/>
          </p:cNvSpPr>
          <p:nvPr>
            <p:ph type="body" idx="2"/>
          </p:nvPr>
        </p:nvSpPr>
        <p:spPr>
          <a:xfrm>
            <a:off x="720000" y="2867251"/>
            <a:ext cx="504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74" name="Google Shape;474;p63"/>
          <p:cNvCxnSpPr/>
          <p:nvPr/>
        </p:nvCxnSpPr>
        <p:spPr>
          <a:xfrm>
            <a:off x="720000" y="2693653"/>
            <a:ext cx="50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5" name="Google Shape;475;p63" title="Subheading"/>
          <p:cNvSpPr txBox="1">
            <a:spLocks noGrp="1"/>
          </p:cNvSpPr>
          <p:nvPr>
            <p:ph type="body" idx="3"/>
          </p:nvPr>
        </p:nvSpPr>
        <p:spPr>
          <a:xfrm>
            <a:off x="720000" y="4515999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63" title="Subheading"/>
          <p:cNvSpPr txBox="1">
            <a:spLocks noGrp="1"/>
          </p:cNvSpPr>
          <p:nvPr>
            <p:ph type="body" idx="4"/>
          </p:nvPr>
        </p:nvSpPr>
        <p:spPr>
          <a:xfrm>
            <a:off x="720000" y="5055999"/>
            <a:ext cx="504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77" name="Google Shape;477;p63"/>
          <p:cNvCxnSpPr/>
          <p:nvPr/>
        </p:nvCxnSpPr>
        <p:spPr>
          <a:xfrm>
            <a:off x="720000" y="4882401"/>
            <a:ext cx="50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8" name="Google Shape;478;p63"/>
          <p:cNvSpPr>
            <a:spLocks noGrp="1"/>
          </p:cNvSpPr>
          <p:nvPr>
            <p:ph type="pic" idx="5"/>
          </p:nvPr>
        </p:nvSpPr>
        <p:spPr>
          <a:xfrm>
            <a:off x="7872000" y="0"/>
            <a:ext cx="4320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79" name="Google Shape;479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36792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ith map">
  <p:cSld name="1 Column with map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>
            <a:spLocks noGrp="1"/>
          </p:cNvSpPr>
          <p:nvPr>
            <p:ph type="title"/>
          </p:nvPr>
        </p:nvSpPr>
        <p:spPr>
          <a:xfrm>
            <a:off x="72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4960" y="1620000"/>
            <a:ext cx="5527040" cy="552704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4" title="Subheading"/>
          <p:cNvSpPr txBox="1">
            <a:spLocks noGrp="1"/>
          </p:cNvSpPr>
          <p:nvPr>
            <p:ph type="body" idx="1"/>
          </p:nvPr>
        </p:nvSpPr>
        <p:spPr>
          <a:xfrm>
            <a:off x="720000" y="1799999"/>
            <a:ext cx="648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84" name="Google Shape;48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8000" y="6227665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2271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subheading">
  <p:cSld name="2 Column with subheading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>
            <a:spLocks noGrp="1"/>
          </p:cNvSpPr>
          <p:nvPr>
            <p:ph type="title"/>
          </p:nvPr>
        </p:nvSpPr>
        <p:spPr>
          <a:xfrm>
            <a:off x="72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7" name="Google Shape;487;p65"/>
          <p:cNvSpPr txBox="1">
            <a:spLocks noGrp="1"/>
          </p:cNvSpPr>
          <p:nvPr>
            <p:ph type="body" idx="1"/>
          </p:nvPr>
        </p:nvSpPr>
        <p:spPr>
          <a:xfrm>
            <a:off x="720000" y="1800000"/>
            <a:ext cx="50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65"/>
          <p:cNvSpPr txBox="1">
            <a:spLocks noGrp="1"/>
          </p:cNvSpPr>
          <p:nvPr>
            <p:ph type="body" idx="2"/>
          </p:nvPr>
        </p:nvSpPr>
        <p:spPr>
          <a:xfrm>
            <a:off x="6480000" y="1800000"/>
            <a:ext cx="50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65"/>
          <p:cNvSpPr txBox="1">
            <a:spLocks noGrp="1"/>
          </p:cNvSpPr>
          <p:nvPr>
            <p:ph type="body" idx="3"/>
          </p:nvPr>
        </p:nvSpPr>
        <p:spPr>
          <a:xfrm>
            <a:off x="720000" y="2520000"/>
            <a:ext cx="504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65"/>
          <p:cNvSpPr txBox="1">
            <a:spLocks noGrp="1"/>
          </p:cNvSpPr>
          <p:nvPr>
            <p:ph type="body" idx="4"/>
          </p:nvPr>
        </p:nvSpPr>
        <p:spPr>
          <a:xfrm>
            <a:off x="6480000" y="2520000"/>
            <a:ext cx="504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91" name="Google Shape;49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8000" y="6227665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983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w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361E3C-B5A6-4EE4-A0F5-1287D30C2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6"/>
                    </a14:imgEffect>
                  </a14:imgLayer>
                </a14:imgProps>
              </a:ext>
            </a:extLst>
          </a:blip>
          <a:srcRect t="82757" b="14587"/>
          <a:stretch/>
        </p:blipFill>
        <p:spPr>
          <a:xfrm>
            <a:off x="0" y="6237312"/>
            <a:ext cx="12192000" cy="45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B43431-F1F4-49E1-97DB-2FF0CA0BA4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41721" y="6302806"/>
            <a:ext cx="1308559" cy="5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245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2-Column">
  <p:cSld name="Grey 2-Column"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267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0" name="Google Shape;2230;p267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31" name="Google Shape;2231;p267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504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32" name="Google Shape;2232;p267"/>
          <p:cNvSpPr txBox="1">
            <a:spLocks noGrp="1"/>
          </p:cNvSpPr>
          <p:nvPr>
            <p:ph type="body" idx="3"/>
          </p:nvPr>
        </p:nvSpPr>
        <p:spPr>
          <a:xfrm>
            <a:off x="6480000" y="1800000"/>
            <a:ext cx="504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5518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itle Content">
  <p:cSld name="Grey Title Content"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266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7" name="Google Shape;2227;p266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58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1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- Red">
  <p:cSld name="Quotation - Red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696000" y="1449000"/>
            <a:ext cx="10800000" cy="396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1596000" y="1089000"/>
            <a:ext cx="9000000" cy="468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2496000" y="1629000"/>
            <a:ext cx="7200000" cy="360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/>
          <a:lstStyle>
            <a:lvl1pPr marL="457200" lvl="0" indent="-3810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4pPr>
            <a:lvl5pPr marL="2286000" lvl="4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3326700" y="5229000"/>
            <a:ext cx="55386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131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Bg">
  <p:cSld name="1_Picture Bg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40000" y="4320000"/>
            <a:ext cx="10800000" cy="108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07959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/sub-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049699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16265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6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7" name="Google Shape;797;p96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75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1333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marR="0" lvl="1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marR="0" lvl="2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marR="0" lvl="3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marR="0" lvl="4" indent="-30479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4079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- 1">
  <p:cSld name="Opening title -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-18299" y="3609859"/>
            <a:ext cx="12210299" cy="3264061"/>
          </a:xfrm>
          <a:custGeom>
            <a:avLst/>
            <a:gdLst/>
            <a:ahLst/>
            <a:cxnLst/>
            <a:rect l="l" t="t" r="r" b="b"/>
            <a:pathLst>
              <a:path w="12210299" h="3264061" extrusionOk="0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>
            <a:lvl1pPr marL="457200" lvl="0" indent="-295275" algn="r"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3514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- 2">
  <p:cSld name="Opening title -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18299" y="3609859"/>
            <a:ext cx="12210299" cy="3264061"/>
          </a:xfrm>
          <a:custGeom>
            <a:avLst/>
            <a:gdLst/>
            <a:ahLst/>
            <a:cxnLst/>
            <a:rect l="l" t="t" r="r" b="b"/>
            <a:pathLst>
              <a:path w="12210299" h="3264061" extrusionOk="0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0"/>
            <a:ext cx="12192000" cy="4977114"/>
          </a:xfrm>
          <a:custGeom>
            <a:avLst/>
            <a:gdLst/>
            <a:ahLst/>
            <a:cxnLst/>
            <a:rect l="l" t="t" r="r" b="b"/>
            <a:pathLst>
              <a:path w="12192000" h="4977114" extrusionOk="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>
            <a:lvl1pPr marL="457200" lvl="0" indent="-295275" algn="r" rtl="0"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7571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- 3">
  <p:cSld name="Opening title -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8299" y="3609859"/>
            <a:ext cx="12210299" cy="3264061"/>
          </a:xfrm>
          <a:custGeom>
            <a:avLst/>
            <a:gdLst/>
            <a:ahLst/>
            <a:cxnLst/>
            <a:rect l="l" t="t" r="r" b="b"/>
            <a:pathLst>
              <a:path w="12210299" h="3264061" extrusionOk="0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4977114"/>
          </a:xfrm>
          <a:custGeom>
            <a:avLst/>
            <a:gdLst/>
            <a:ahLst/>
            <a:cxnLst/>
            <a:rect l="l" t="t" r="r" b="b"/>
            <a:pathLst>
              <a:path w="12192000" h="4977114" extrusionOk="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>
            <a:lvl1pPr marL="457200" lvl="0" indent="-295275" algn="r" rtl="0"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68395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Section title -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9451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600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2">
  <p:cSld name="CUSTOM_1_2">
    <p:bg>
      <p:bgPr>
        <a:noFill/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b="14972"/>
          <a:stretch/>
        </p:blipFill>
        <p:spPr>
          <a:xfrm>
            <a:off x="-76200" y="-76200"/>
            <a:ext cx="12326477" cy="69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20000" y="2880000"/>
            <a:ext cx="648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White">
  <p:cSld name="Section title -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0" y="6480000"/>
            <a:ext cx="1080000" cy="200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9660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1">
  <p:cSld name="Section title - Pic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164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2">
  <p:cSld name="Section title - Pic 2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14973"/>
          <a:stretch/>
        </p:blipFill>
        <p:spPr>
          <a:xfrm>
            <a:off x="-76200" y="-76200"/>
            <a:ext cx="12326477" cy="69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20000" y="2880000"/>
            <a:ext cx="6480000" cy="2520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929064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3">
  <p:cSld name="Section title - Pic 3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15088"/>
          <a:stretch/>
        </p:blipFill>
        <p:spPr>
          <a:xfrm>
            <a:off x="0" y="0"/>
            <a:ext cx="12192000" cy="68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1080000"/>
            <a:ext cx="6480000" cy="25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9976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4">
  <p:cSld name="Section title - Pic 4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720000" y="2880000"/>
            <a:ext cx="6480000" cy="2520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3458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t="2541" b="9196"/>
          <a:stretch/>
        </p:blipFill>
        <p:spPr>
          <a:xfrm>
            <a:off x="-56400" y="-20850"/>
            <a:ext cx="12248402" cy="68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-56400" y="-20850"/>
            <a:ext cx="12252960" cy="5002000"/>
          </a:xfrm>
          <a:custGeom>
            <a:avLst/>
            <a:gdLst/>
            <a:ahLst/>
            <a:cxnLst/>
            <a:rect l="l" t="t" r="r" b="b"/>
            <a:pathLst>
              <a:path w="12192000" h="4977114" extrusionOk="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1"/>
          </p:nvPr>
        </p:nvSpPr>
        <p:spPr>
          <a:xfrm>
            <a:off x="540000" y="1620000"/>
            <a:ext cx="540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3457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9279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4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013321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540000" y="1800000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3"/>
          </p:nvPr>
        </p:nvSpPr>
        <p:spPr>
          <a:xfrm>
            <a:off x="6300000" y="1800000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49281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subheading">
  <p:cSld name="2 Column with subheading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540000" y="2520000"/>
            <a:ext cx="504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3"/>
          </p:nvPr>
        </p:nvSpPr>
        <p:spPr>
          <a:xfrm>
            <a:off x="6300000" y="2520000"/>
            <a:ext cx="504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4"/>
          </p:nvPr>
        </p:nvSpPr>
        <p:spPr>
          <a:xfrm>
            <a:off x="540000" y="1800000"/>
            <a:ext cx="5040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5"/>
          </p:nvPr>
        </p:nvSpPr>
        <p:spPr>
          <a:xfrm>
            <a:off x="6300000" y="1800000"/>
            <a:ext cx="5040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07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108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4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b="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68" r:id="rId17"/>
    <p:sldLayoutId id="2147483669" r:id="rId18"/>
    <p:sldLayoutId id="2147483671" r:id="rId19"/>
    <p:sldLayoutId id="214748376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1616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5093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4" r:id="rId9"/>
    <p:sldLayoutId id="2147483686" r:id="rId10"/>
    <p:sldLayoutId id="2147483687" r:id="rId11"/>
    <p:sldLayoutId id="2147483688" r:id="rId12"/>
    <p:sldLayoutId id="214748368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kumimoji="0" lang="en-US" sz="49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marL="0" marR="0" lvl="0" indent="0" algn="l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9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marL="0" marR="0" lvl="0" indent="0" algn="l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9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9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marL="0" marR="0" lvl="0" indent="0" algn="l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9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9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marL="0" marR="0" lvl="0" indent="0" algn="l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9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27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71" r:id="rId26"/>
    <p:sldLayoutId id="2147483772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80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4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5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0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16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21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268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7BCF1-EDE9-46B3-A8B3-659212B5424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CED8A-DE7B-4F20-BCBD-2F1C97F6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4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7" r:id="rId7"/>
    <p:sldLayoutId id="2147483728" r:id="rId8"/>
  </p:sldLayoutIdLst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72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body" idx="1"/>
          </p:nvPr>
        </p:nvSpPr>
        <p:spPr>
          <a:xfrm>
            <a:off x="720000" y="1800000"/>
            <a:ext cx="10800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59675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70" r:id="rId14"/>
    <p:sldLayoutId id="21474837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108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None/>
              <a:defRPr sz="3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4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62255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7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hyperlink" Target="https://www.terraform.io/docs/providers/index.html" TargetMode="External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://justcloud.pl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6" name="Google Shape;2926;p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1270" y="639450"/>
            <a:ext cx="860400" cy="8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3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1274" y="1705125"/>
            <a:ext cx="860400" cy="86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28000443-0CB0-4904-BD5B-BC5D6AC9D06D}"/>
              </a:ext>
            </a:extLst>
          </p:cNvPr>
          <p:cNvGrpSpPr/>
          <p:nvPr/>
        </p:nvGrpSpPr>
        <p:grpSpPr>
          <a:xfrm>
            <a:off x="4858585" y="3820387"/>
            <a:ext cx="5786581" cy="628677"/>
            <a:chOff x="682578" y="4067494"/>
            <a:chExt cx="5786581" cy="628677"/>
          </a:xfrm>
        </p:grpSpPr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5E231236-3408-4F93-99CC-537A332E2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578" y="4067494"/>
              <a:ext cx="628677" cy="628677"/>
            </a:xfrm>
            <a:prstGeom prst="rect">
              <a:avLst/>
            </a:prstGeom>
          </p:spPr>
        </p:pic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F4B062F0-B6F2-463D-9F0A-68B796F9125C}"/>
                </a:ext>
              </a:extLst>
            </p:cNvPr>
            <p:cNvSpPr/>
            <p:nvPr/>
          </p:nvSpPr>
          <p:spPr>
            <a:xfrm>
              <a:off x="1808909" y="4197166"/>
              <a:ext cx="4660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800" b="1" dirty="0">
                  <a:solidFill>
                    <a:srgbClr val="40312D"/>
                  </a:solidFill>
                </a:rPr>
                <a:t>https://www.facebook.com/stanekslawek</a:t>
              </a: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82917FD0-AFB5-4E09-955F-421F8461C8EF}"/>
              </a:ext>
            </a:extLst>
          </p:cNvPr>
          <p:cNvGrpSpPr/>
          <p:nvPr/>
        </p:nvGrpSpPr>
        <p:grpSpPr>
          <a:xfrm>
            <a:off x="4858585" y="4626157"/>
            <a:ext cx="6158478" cy="628678"/>
            <a:chOff x="682579" y="3014236"/>
            <a:chExt cx="6158478" cy="628677"/>
          </a:xfrm>
        </p:grpSpPr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FF2D26DB-584A-4856-9E40-F831E08B8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579" y="3014236"/>
              <a:ext cx="628677" cy="628677"/>
            </a:xfrm>
            <a:prstGeom prst="rect">
              <a:avLst/>
            </a:prstGeom>
          </p:spPr>
        </p:pic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77B692C5-61E3-46BC-B5D6-2BDEE90D4410}"/>
                </a:ext>
              </a:extLst>
            </p:cNvPr>
            <p:cNvSpPr/>
            <p:nvPr/>
          </p:nvSpPr>
          <p:spPr>
            <a:xfrm>
              <a:off x="1808910" y="3172912"/>
              <a:ext cx="5032147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1800" b="1" dirty="0">
                  <a:solidFill>
                    <a:srgbClr val="40312D"/>
                  </a:solidFill>
                </a:rPr>
                <a:t>https://www.linkedin.com/in/slawomirstanek</a:t>
              </a:r>
            </a:p>
          </p:txBody>
        </p:sp>
      </p:grpSp>
      <p:pic>
        <p:nvPicPr>
          <p:cNvPr id="18" name="Picture 23">
            <a:extLst>
              <a:ext uri="{FF2B5EF4-FFF2-40B4-BE49-F238E27FC236}">
                <a16:creationId xmlns:a16="http://schemas.microsoft.com/office/drawing/2014/main" id="{B07EF90F-539B-49E0-BA64-6894DAFB7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13" y="1815793"/>
            <a:ext cx="2687017" cy="4637864"/>
          </a:xfrm>
          <a:prstGeom prst="rect">
            <a:avLst/>
          </a:prstGeom>
        </p:spPr>
      </p:pic>
      <p:sp>
        <p:nvSpPr>
          <p:cNvPr id="19" name="TextBox 29">
            <a:extLst>
              <a:ext uri="{FF2B5EF4-FFF2-40B4-BE49-F238E27FC236}">
                <a16:creationId xmlns:a16="http://schemas.microsoft.com/office/drawing/2014/main" id="{AF54E7BA-E30C-49BF-8655-7623C54B0310}"/>
              </a:ext>
            </a:extLst>
          </p:cNvPr>
          <p:cNvSpPr txBox="1"/>
          <p:nvPr/>
        </p:nvSpPr>
        <p:spPr>
          <a:xfrm>
            <a:off x="784352" y="914570"/>
            <a:ext cx="286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/>
              <a:t>Sławek Stanek</a:t>
            </a:r>
            <a:endParaRPr lang="en-US" sz="3600" dirty="0"/>
          </a:p>
        </p:txBody>
      </p:sp>
      <p:pic>
        <p:nvPicPr>
          <p:cNvPr id="20" name="Obraz 3">
            <a:extLst>
              <a:ext uri="{FF2B5EF4-FFF2-40B4-BE49-F238E27FC236}">
                <a16:creationId xmlns:a16="http://schemas.microsoft.com/office/drawing/2014/main" id="{E2C4ED13-C4A5-4BAB-A2E1-A709AB57A20E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93" y="5560432"/>
            <a:ext cx="1996752" cy="788891"/>
          </a:xfrm>
          <a:prstGeom prst="rect">
            <a:avLst/>
          </a:prstGeom>
        </p:spPr>
      </p:pic>
      <p:sp>
        <p:nvSpPr>
          <p:cNvPr id="21" name="TextBox 2">
            <a:extLst>
              <a:ext uri="{FF2B5EF4-FFF2-40B4-BE49-F238E27FC236}">
                <a16:creationId xmlns:a16="http://schemas.microsoft.com/office/drawing/2014/main" id="{8C7B923F-3703-45B1-A4AE-7418FF4976C8}"/>
              </a:ext>
            </a:extLst>
          </p:cNvPr>
          <p:cNvSpPr txBox="1"/>
          <p:nvPr/>
        </p:nvSpPr>
        <p:spPr>
          <a:xfrm>
            <a:off x="4069802" y="1831599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>
                <a:latin typeface="Nunito"/>
              </a:rPr>
              <a:t>Senior Cloud Architect </a:t>
            </a:r>
            <a:endParaRPr lang="en-US" sz="1800" b="1" dirty="0">
              <a:latin typeface="Nunito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A6A5BB05-516A-4C6E-B5E6-123846ED498E}"/>
              </a:ext>
            </a:extLst>
          </p:cNvPr>
          <p:cNvSpPr txBox="1"/>
          <p:nvPr/>
        </p:nvSpPr>
        <p:spPr>
          <a:xfrm>
            <a:off x="4069804" y="2636762"/>
            <a:ext cx="677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 b="1" dirty="0">
                <a:latin typeface="Nunito"/>
              </a:rPr>
              <a:t>User </a:t>
            </a:r>
            <a:r>
              <a:rPr lang="pl-PL" sz="1800" b="1" dirty="0" err="1">
                <a:latin typeface="Nunito"/>
              </a:rPr>
              <a:t>group</a:t>
            </a:r>
            <a:r>
              <a:rPr lang="pl-PL" sz="1800" b="1" dirty="0">
                <a:latin typeface="Nunito"/>
              </a:rPr>
              <a:t> lider Microsoft User Group Poland  w Poznaniu</a:t>
            </a:r>
            <a:endParaRPr lang="en-US" sz="1800" b="1" dirty="0">
              <a:latin typeface="Nunito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1F869D03-7F8E-42E2-A6FC-CC2A42D4F57E}"/>
              </a:ext>
            </a:extLst>
          </p:cNvPr>
          <p:cNvSpPr txBox="1"/>
          <p:nvPr/>
        </p:nvSpPr>
        <p:spPr>
          <a:xfrm>
            <a:off x="4069802" y="2212496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 b="1" dirty="0">
                <a:latin typeface="Nunito"/>
              </a:rPr>
              <a:t>Microsoft MVP </a:t>
            </a:r>
            <a:r>
              <a:rPr lang="pl-PL" sz="1800" b="1" dirty="0" err="1">
                <a:latin typeface="Nunito"/>
              </a:rPr>
              <a:t>Azure</a:t>
            </a:r>
            <a:endParaRPr lang="en-US" sz="1800" b="1" dirty="0">
              <a:latin typeface="Nunito"/>
            </a:endParaRPr>
          </a:p>
        </p:txBody>
      </p:sp>
      <p:pic>
        <p:nvPicPr>
          <p:cNvPr id="24" name="Graphic 11">
            <a:extLst>
              <a:ext uri="{FF2B5EF4-FFF2-40B4-BE49-F238E27FC236}">
                <a16:creationId xmlns:a16="http://schemas.microsoft.com/office/drawing/2014/main" id="{AFA233DA-580A-4D60-A929-3F2C8364D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9304" y="1883398"/>
            <a:ext cx="1692197" cy="2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2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207"/>
          <p:cNvSpPr txBox="1">
            <a:spLocks noGrp="1"/>
          </p:cNvSpPr>
          <p:nvPr>
            <p:ph type="title" idx="4294967295"/>
          </p:nvPr>
        </p:nvSpPr>
        <p:spPr>
          <a:xfrm>
            <a:off x="696119" y="1094514"/>
            <a:ext cx="10799762" cy="7191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1"/>
                </a:solidFill>
                <a:latin typeface="Nunito"/>
              </a:rPr>
              <a:t>NETWORK PATTERN EXAMPLES</a:t>
            </a:r>
            <a:endParaRPr sz="3000" dirty="0">
              <a:solidFill>
                <a:schemeClr val="accent1"/>
              </a:solidFill>
              <a:latin typeface="Nunito"/>
            </a:endParaRPr>
          </a:p>
        </p:txBody>
      </p:sp>
      <p:pic>
        <p:nvPicPr>
          <p:cNvPr id="3348" name="Google Shape;334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411" y="1761432"/>
            <a:ext cx="6692662" cy="45082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77;p325">
            <a:extLst>
              <a:ext uri="{FF2B5EF4-FFF2-40B4-BE49-F238E27FC236}">
                <a16:creationId xmlns:a16="http://schemas.microsoft.com/office/drawing/2014/main" id="{7FC7F1DD-E342-4C81-9D1A-CE7AE7CDD353}"/>
              </a:ext>
            </a:extLst>
          </p:cNvPr>
          <p:cNvSpPr txBox="1"/>
          <p:nvPr/>
        </p:nvSpPr>
        <p:spPr>
          <a:xfrm>
            <a:off x="529889" y="414701"/>
            <a:ext cx="5038725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2837"/>
              </a:buClr>
              <a:buSzPts val="2000"/>
              <a:buFont typeface="Montserrat"/>
              <a:buNone/>
              <a:tabLst/>
              <a:defRPr/>
            </a:pPr>
            <a:r>
              <a: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srgbClr val="FF2837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Azure Cloud </a:t>
            </a:r>
            <a:r>
              <a:rPr kumimoji="0" lang="pl-PL" sz="1300" b="0" i="0" u="none" strike="noStrike" kern="0" cap="none" spc="0" normalizeH="0" baseline="0" noProof="0" dirty="0">
                <a:ln>
                  <a:noFill/>
                </a:ln>
                <a:solidFill>
                  <a:srgbClr val="FF2837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16163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67F8B5-964D-4435-89EA-F76F9C78C74A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13CD3E-102B-4970-A3F2-37E27C205C0D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B60F22-92C5-4A6B-8673-98F2C12CB31C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464535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ED8C9B3-F432-4E24-902E-31201866C595}"/>
              </a:ext>
            </a:extLst>
          </p:cNvPr>
          <p:cNvSpPr txBox="1">
            <a:spLocks/>
          </p:cNvSpPr>
          <p:nvPr/>
        </p:nvSpPr>
        <p:spPr>
          <a:xfrm>
            <a:off x="426425" y="945256"/>
            <a:ext cx="11338166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505050"/>
                </a:solidFill>
              </a:rPr>
              <a:t>People. Process. Products.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5A2B73BA-465F-429F-A69C-0332F1B5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2583"/>
            <a:ext cx="11336039" cy="739343"/>
          </a:xfrm>
        </p:spPr>
        <p:txBody>
          <a:bodyPr/>
          <a:lstStyle/>
          <a:p>
            <a:r>
              <a:rPr lang="en-US" spc="-98" dirty="0"/>
              <a:t>What is DevOps?</a:t>
            </a:r>
          </a:p>
        </p:txBody>
      </p:sp>
      <p:grpSp>
        <p:nvGrpSpPr>
          <p:cNvPr id="34" name="Group 37" descr="DevOps is the union of people, process, and products to enable continuous delivery of value to your end users.&#10;">
            <a:extLst>
              <a:ext uri="{FF2B5EF4-FFF2-40B4-BE49-F238E27FC236}">
                <a16:creationId xmlns:a16="http://schemas.microsoft.com/office/drawing/2014/main" id="{960E39BA-BC20-4CFF-8D41-2E1E4EDFFE98}"/>
              </a:ext>
            </a:extLst>
          </p:cNvPr>
          <p:cNvGrpSpPr/>
          <p:nvPr/>
        </p:nvGrpSpPr>
        <p:grpSpPr>
          <a:xfrm>
            <a:off x="426425" y="1890756"/>
            <a:ext cx="5306540" cy="3886006"/>
            <a:chOff x="366076" y="1432242"/>
            <a:chExt cx="4716106" cy="3964491"/>
          </a:xfrm>
        </p:grpSpPr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5209D283-C9A4-4D44-A13F-8326981DF263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5" tIns="761853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745" dirty="0"/>
                <a:t>DevOps is the union of </a:t>
              </a:r>
              <a:r>
                <a:rPr lang="en-US" sz="2745" b="1" dirty="0">
                  <a:solidFill>
                    <a:srgbClr val="0078D7"/>
                  </a:solidFill>
                </a:rPr>
                <a:t>people</a:t>
              </a:r>
              <a:r>
                <a:rPr lang="en-US" sz="2745" dirty="0"/>
                <a:t>, </a:t>
              </a:r>
              <a:r>
                <a:rPr lang="en-US" sz="2745" b="1" dirty="0">
                  <a:solidFill>
                    <a:srgbClr val="0078D7"/>
                  </a:solidFill>
                </a:rPr>
                <a:t>process</a:t>
              </a:r>
              <a:r>
                <a:rPr lang="en-US" sz="2745" dirty="0"/>
                <a:t>, and </a:t>
              </a:r>
              <a:r>
                <a:rPr lang="en-US" sz="2745" b="1" dirty="0">
                  <a:solidFill>
                    <a:srgbClr val="0078D7"/>
                  </a:solidFill>
                </a:rPr>
                <a:t>products</a:t>
              </a:r>
              <a:r>
                <a:rPr lang="en-US" sz="2745" dirty="0"/>
                <a:t> to enable continuous delivery of value to your end users.</a:t>
              </a:r>
            </a:p>
          </p:txBody>
        </p:sp>
        <p:sp>
          <p:nvSpPr>
            <p:cNvPr id="36" name="Rectangle 42">
              <a:extLst>
                <a:ext uri="{FF2B5EF4-FFF2-40B4-BE49-F238E27FC236}">
                  <a16:creationId xmlns:a16="http://schemas.microsoft.com/office/drawing/2014/main" id="{36EB4293-FC47-4642-A0C1-0150C941B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6077" y="1432242"/>
              <a:ext cx="687151" cy="1098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6273" kern="0" spc="-10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“</a:t>
              </a:r>
              <a:endParaRPr lang="en-US" sz="6273" kern="0" dirty="0">
                <a:solidFill>
                  <a:srgbClr val="0078D7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B1F61E-123E-46CE-A13C-BAEED1A6F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28097" y="3396602"/>
              <a:ext cx="673739" cy="1077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6273" kern="0" spc="-10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”</a:t>
              </a:r>
              <a:endParaRPr lang="en-US" sz="6273" kern="0" dirty="0">
                <a:solidFill>
                  <a:srgbClr val="0078D7"/>
                </a:solidFill>
              </a:endParaRPr>
            </a:p>
          </p:txBody>
        </p:sp>
      </p:grpSp>
      <p:sp>
        <p:nvSpPr>
          <p:cNvPr id="38" name="Oval 50">
            <a:extLst>
              <a:ext uri="{FF2B5EF4-FFF2-40B4-BE49-F238E27FC236}">
                <a16:creationId xmlns:a16="http://schemas.microsoft.com/office/drawing/2014/main" id="{0B3E2ED0-9399-4779-8E1E-4244CEB67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63713" y="1382869"/>
            <a:ext cx="4428530" cy="44450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51">
            <a:extLst>
              <a:ext uri="{FF2B5EF4-FFF2-40B4-BE49-F238E27FC236}">
                <a16:creationId xmlns:a16="http://schemas.microsoft.com/office/drawing/2014/main" id="{00B91246-F062-45F8-BA84-AA0BA11E7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58699" y="1135170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40" name="Group 52">
            <a:extLst>
              <a:ext uri="{FF2B5EF4-FFF2-40B4-BE49-F238E27FC236}">
                <a16:creationId xmlns:a16="http://schemas.microsoft.com/office/drawing/2014/main" id="{CB9EFAA3-F6C8-4070-9A35-12869ADA6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98393" y="2760586"/>
            <a:ext cx="1658276" cy="1817180"/>
            <a:chOff x="5375754" y="2898175"/>
            <a:chExt cx="1568588" cy="1718897"/>
          </a:xfrm>
        </p:grpSpPr>
        <p:sp>
          <p:nvSpPr>
            <p:cNvPr id="41" name="Business Trans large">
              <a:extLst>
                <a:ext uri="{FF2B5EF4-FFF2-40B4-BE49-F238E27FC236}">
                  <a16:creationId xmlns:a16="http://schemas.microsoft.com/office/drawing/2014/main" id="{491370D5-8124-4C83-A7E9-85C3BCCB331A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6010">
                <a:lnSpc>
                  <a:spcPct val="90000"/>
                </a:lnSpc>
                <a:spcBef>
                  <a:spcPts val="769"/>
                </a:spcBef>
                <a:defRPr/>
              </a:pPr>
              <a: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  <a:t>Continuous</a:t>
              </a:r>
              <a:b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</a:br>
              <a: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42" name="Group 54">
              <a:extLst>
                <a:ext uri="{FF2B5EF4-FFF2-40B4-BE49-F238E27FC236}">
                  <a16:creationId xmlns:a16="http://schemas.microsoft.com/office/drawing/2014/main" id="{25DB037D-AA25-4BA2-B8BF-1BF0579EAEC4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E8CFF643-F63F-45F3-B348-CAD64EC6F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32361838-F094-4909-9E33-224EB474B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5" name="Line 19">
                <a:extLst>
                  <a:ext uri="{FF2B5EF4-FFF2-40B4-BE49-F238E27FC236}">
                    <a16:creationId xmlns:a16="http://schemas.microsoft.com/office/drawing/2014/main" id="{31DB049A-76BE-4DA0-B32A-0CC55D0BD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9095A00F-DF4C-45EF-8131-463DC9AA6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7" name="Line 21">
                <a:extLst>
                  <a:ext uri="{FF2B5EF4-FFF2-40B4-BE49-F238E27FC236}">
                    <a16:creationId xmlns:a16="http://schemas.microsoft.com/office/drawing/2014/main" id="{30C4EF49-D57E-4771-BC08-7A3195DFB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8CF82592-4B62-4169-9AD9-FC236D1E3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9" name="Line 23">
                <a:extLst>
                  <a:ext uri="{FF2B5EF4-FFF2-40B4-BE49-F238E27FC236}">
                    <a16:creationId xmlns:a16="http://schemas.microsoft.com/office/drawing/2014/main" id="{22BD8EC4-2506-4B79-95CF-FE3C1FD91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50" name="Oval 81">
            <a:extLst>
              <a:ext uri="{FF2B5EF4-FFF2-40B4-BE49-F238E27FC236}">
                <a16:creationId xmlns:a16="http://schemas.microsoft.com/office/drawing/2014/main" id="{F547AE9C-0358-4C58-B480-7FCF70F9B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33146" y="99724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82">
            <a:extLst>
              <a:ext uri="{FF2B5EF4-FFF2-40B4-BE49-F238E27FC236}">
                <a16:creationId xmlns:a16="http://schemas.microsoft.com/office/drawing/2014/main" id="{C76E9373-07D4-4050-A356-B45F5809D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1370760"/>
            <a:ext cx="990668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52" name="Oval 83">
            <a:extLst>
              <a:ext uri="{FF2B5EF4-FFF2-40B4-BE49-F238E27FC236}">
                <a16:creationId xmlns:a16="http://schemas.microsoft.com/office/drawing/2014/main" id="{D8D21F49-10D6-4F26-A0F1-4BA11C8EA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86370" y="298802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TextBox 84">
            <a:extLst>
              <a:ext uri="{FF2B5EF4-FFF2-40B4-BE49-F238E27FC236}">
                <a16:creationId xmlns:a16="http://schemas.microsoft.com/office/drawing/2014/main" id="{41377782-1A96-4599-B83F-224530B46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695738" y="3371628"/>
            <a:ext cx="1081814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54" name="Oval 85">
            <a:extLst>
              <a:ext uri="{FF2B5EF4-FFF2-40B4-BE49-F238E27FC236}">
                <a16:creationId xmlns:a16="http://schemas.microsoft.com/office/drawing/2014/main" id="{A2299243-3927-42A7-813F-131040173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32555" y="4825248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86">
            <a:extLst>
              <a:ext uri="{FF2B5EF4-FFF2-40B4-BE49-F238E27FC236}">
                <a16:creationId xmlns:a16="http://schemas.microsoft.com/office/drawing/2014/main" id="{2E280942-B90E-4C75-BAA1-18DCF58D6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5015400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Monitor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56" name="Oval 87">
            <a:extLst>
              <a:ext uri="{FF2B5EF4-FFF2-40B4-BE49-F238E27FC236}">
                <a16:creationId xmlns:a16="http://schemas.microsoft.com/office/drawing/2014/main" id="{AF528D5A-145A-4031-BFF2-A65F117D5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60428" y="4849034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329D43AE-B987-4838-8408-007C47F30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12050" y="5015398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Plan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58" name="Oval 89">
            <a:extLst>
              <a:ext uri="{FF2B5EF4-FFF2-40B4-BE49-F238E27FC236}">
                <a16:creationId xmlns:a16="http://schemas.microsoft.com/office/drawing/2014/main" id="{2F55404B-45AC-41DD-BC48-8ECC68C60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06614" y="3014647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90">
            <a:extLst>
              <a:ext uri="{FF2B5EF4-FFF2-40B4-BE49-F238E27FC236}">
                <a16:creationId xmlns:a16="http://schemas.microsoft.com/office/drawing/2014/main" id="{312AC45B-A048-449A-AB2B-ED021A2CC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68981" y="3397895"/>
            <a:ext cx="1162691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141212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ADA216B0-44DC-47CF-A074-68C06FFB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876300"/>
            <a:ext cx="82200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DEFAC3-F4F2-46A2-9FB9-9E165950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FAB3B5-7613-479F-ACAD-FBF0CAA94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AE8C0B-09AD-46FC-96FC-BADAB3F1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91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288"/>
          <p:cNvSpPr txBox="1"/>
          <p:nvPr/>
        </p:nvSpPr>
        <p:spPr>
          <a:xfrm>
            <a:off x="495568" y="368949"/>
            <a:ext cx="9469200" cy="6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800"/>
            </a:pPr>
            <a:endParaRPr sz="3733" b="1">
              <a:solidFill>
                <a:srgbClr val="1A1A1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28" name="Google Shape;2928;p288"/>
          <p:cNvCxnSpPr/>
          <p:nvPr/>
        </p:nvCxnSpPr>
        <p:spPr>
          <a:xfrm>
            <a:off x="6067187" y="5606207"/>
            <a:ext cx="0" cy="37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grpSp>
        <p:nvGrpSpPr>
          <p:cNvPr id="2929" name="Google Shape;2929;p288"/>
          <p:cNvGrpSpPr/>
          <p:nvPr/>
        </p:nvGrpSpPr>
        <p:grpSpPr>
          <a:xfrm rot="10800000" flipH="1">
            <a:off x="4455226" y="2023832"/>
            <a:ext cx="3237980" cy="3186205"/>
            <a:chOff x="8085" y="74"/>
            <a:chExt cx="2998" cy="2950"/>
          </a:xfrm>
        </p:grpSpPr>
        <p:sp>
          <p:nvSpPr>
            <p:cNvPr id="2930" name="Google Shape;2930;p288"/>
            <p:cNvSpPr/>
            <p:nvPr/>
          </p:nvSpPr>
          <p:spPr>
            <a:xfrm>
              <a:off x="8779" y="74"/>
              <a:ext cx="1615" cy="244"/>
            </a:xfrm>
            <a:custGeom>
              <a:avLst/>
              <a:gdLst/>
              <a:ahLst/>
              <a:cxnLst/>
              <a:rect l="l" t="t" r="r" b="b"/>
              <a:pathLst>
                <a:path w="410" h="62" extrusionOk="0">
                  <a:moveTo>
                    <a:pt x="0" y="61"/>
                  </a:moveTo>
                  <a:cubicBezTo>
                    <a:pt x="59" y="23"/>
                    <a:pt x="129" y="0"/>
                    <a:pt x="205" y="0"/>
                  </a:cubicBezTo>
                  <a:cubicBezTo>
                    <a:pt x="280" y="0"/>
                    <a:pt x="350" y="23"/>
                    <a:pt x="410" y="62"/>
                  </a:cubicBezTo>
                </a:path>
              </a:pathLst>
            </a:custGeom>
            <a:noFill/>
            <a:ln w="53975" cap="flat" cmpd="sng">
              <a:solidFill>
                <a:schemeClr val="accent3">
                  <a:alpha val="498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89633" tIns="44800" rIns="89633" bIns="44800" anchor="t" anchorCtr="0">
              <a:noAutofit/>
            </a:bodyPr>
            <a:lstStyle/>
            <a:p>
              <a:pPr>
                <a:buClr>
                  <a:schemeClr val="dk1"/>
                </a:buClr>
                <a:buSzPts val="1300"/>
              </a:pPr>
              <a:endParaRPr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31" name="Google Shape;2931;p288"/>
            <p:cNvSpPr/>
            <p:nvPr/>
          </p:nvSpPr>
          <p:spPr>
            <a:xfrm>
              <a:off x="8085" y="401"/>
              <a:ext cx="575" cy="1532"/>
            </a:xfrm>
            <a:custGeom>
              <a:avLst/>
              <a:gdLst/>
              <a:ahLst/>
              <a:cxnLst/>
              <a:rect l="l" t="t" r="r" b="b"/>
              <a:pathLst>
                <a:path w="146" h="389" extrusionOk="0">
                  <a:moveTo>
                    <a:pt x="19" y="389"/>
                  </a:moveTo>
                  <a:cubicBezTo>
                    <a:pt x="0" y="321"/>
                    <a:pt x="1" y="248"/>
                    <a:pt x="24" y="176"/>
                  </a:cubicBezTo>
                  <a:cubicBezTo>
                    <a:pt x="47" y="104"/>
                    <a:pt x="91" y="44"/>
                    <a:pt x="146" y="0"/>
                  </a:cubicBezTo>
                </a:path>
              </a:pathLst>
            </a:custGeom>
            <a:noFill/>
            <a:ln w="53975" cap="flat" cmpd="sng">
              <a:solidFill>
                <a:schemeClr val="accent3">
                  <a:alpha val="498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89633" tIns="44800" rIns="89633" bIns="44800" anchor="t" anchorCtr="0">
              <a:noAutofit/>
            </a:bodyPr>
            <a:lstStyle/>
            <a:p>
              <a:pPr>
                <a:buClr>
                  <a:schemeClr val="dk1"/>
                </a:buClr>
                <a:buSzPts val="1300"/>
              </a:pPr>
              <a:endParaRPr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32" name="Google Shape;2932;p288"/>
            <p:cNvSpPr/>
            <p:nvPr/>
          </p:nvSpPr>
          <p:spPr>
            <a:xfrm>
              <a:off x="10512" y="405"/>
              <a:ext cx="571" cy="1532"/>
            </a:xfrm>
            <a:custGeom>
              <a:avLst/>
              <a:gdLst/>
              <a:ahLst/>
              <a:cxnLst/>
              <a:rect l="l" t="t" r="r" b="b"/>
              <a:pathLst>
                <a:path w="145" h="389" extrusionOk="0">
                  <a:moveTo>
                    <a:pt x="0" y="0"/>
                  </a:moveTo>
                  <a:cubicBezTo>
                    <a:pt x="55" y="44"/>
                    <a:pt x="98" y="104"/>
                    <a:pt x="121" y="175"/>
                  </a:cubicBezTo>
                  <a:cubicBezTo>
                    <a:pt x="144" y="247"/>
                    <a:pt x="145" y="321"/>
                    <a:pt x="126" y="389"/>
                  </a:cubicBezTo>
                </a:path>
              </a:pathLst>
            </a:custGeom>
            <a:noFill/>
            <a:ln w="53975" cap="flat" cmpd="sng">
              <a:solidFill>
                <a:schemeClr val="accent3">
                  <a:alpha val="498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89633" tIns="44800" rIns="89633" bIns="44800" anchor="t" anchorCtr="0">
              <a:noAutofit/>
            </a:bodyPr>
            <a:lstStyle/>
            <a:p>
              <a:pPr>
                <a:buClr>
                  <a:schemeClr val="dk1"/>
                </a:buClr>
                <a:buSzPts val="1300"/>
              </a:pPr>
              <a:endParaRPr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33" name="Google Shape;2933;p288"/>
            <p:cNvSpPr/>
            <p:nvPr/>
          </p:nvSpPr>
          <p:spPr>
            <a:xfrm>
              <a:off x="8203" y="2075"/>
              <a:ext cx="1304" cy="949"/>
            </a:xfrm>
            <a:custGeom>
              <a:avLst/>
              <a:gdLst/>
              <a:ahLst/>
              <a:cxnLst/>
              <a:rect l="l" t="t" r="r" b="b"/>
              <a:pathLst>
                <a:path w="331" h="241" extrusionOk="0">
                  <a:moveTo>
                    <a:pt x="331" y="241"/>
                  </a:moveTo>
                  <a:cubicBezTo>
                    <a:pt x="261" y="238"/>
                    <a:pt x="191" y="215"/>
                    <a:pt x="130" y="170"/>
                  </a:cubicBezTo>
                  <a:cubicBezTo>
                    <a:pt x="69" y="126"/>
                    <a:pt x="25" y="66"/>
                    <a:pt x="0" y="0"/>
                  </a:cubicBezTo>
                </a:path>
              </a:pathLst>
            </a:custGeom>
            <a:noFill/>
            <a:ln w="53975" cap="flat" cmpd="sng">
              <a:solidFill>
                <a:schemeClr val="accent3">
                  <a:alpha val="498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89633" tIns="44800" rIns="89633" bIns="44800" anchor="t" anchorCtr="0">
              <a:noAutofit/>
            </a:bodyPr>
            <a:lstStyle/>
            <a:p>
              <a:pPr>
                <a:buClr>
                  <a:schemeClr val="dk1"/>
                </a:buClr>
                <a:buSzPts val="1300"/>
              </a:pPr>
              <a:endParaRPr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34" name="Google Shape;2934;p288"/>
            <p:cNvSpPr/>
            <p:nvPr/>
          </p:nvSpPr>
          <p:spPr>
            <a:xfrm>
              <a:off x="9657" y="2079"/>
              <a:ext cx="1304" cy="945"/>
            </a:xfrm>
            <a:custGeom>
              <a:avLst/>
              <a:gdLst/>
              <a:ahLst/>
              <a:cxnLst/>
              <a:rect l="l" t="t" r="r" b="b"/>
              <a:pathLst>
                <a:path w="331" h="240" extrusionOk="0">
                  <a:moveTo>
                    <a:pt x="331" y="0"/>
                  </a:moveTo>
                  <a:cubicBezTo>
                    <a:pt x="306" y="66"/>
                    <a:pt x="263" y="125"/>
                    <a:pt x="202" y="169"/>
                  </a:cubicBezTo>
                  <a:cubicBezTo>
                    <a:pt x="141" y="214"/>
                    <a:pt x="70" y="237"/>
                    <a:pt x="0" y="240"/>
                  </a:cubicBezTo>
                </a:path>
              </a:pathLst>
            </a:custGeom>
            <a:noFill/>
            <a:ln w="53975" cap="flat" cmpd="sng">
              <a:solidFill>
                <a:schemeClr val="accent3">
                  <a:alpha val="498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89633" tIns="44800" rIns="89633" bIns="44800" anchor="t" anchorCtr="0">
              <a:noAutofit/>
            </a:bodyPr>
            <a:lstStyle/>
            <a:p>
              <a:pPr>
                <a:buClr>
                  <a:schemeClr val="dk1"/>
                </a:buClr>
                <a:buSzPts val="1300"/>
              </a:pPr>
              <a:endParaRPr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35" name="Google Shape;2935;p288"/>
          <p:cNvSpPr txBox="1"/>
          <p:nvPr/>
        </p:nvSpPr>
        <p:spPr>
          <a:xfrm>
            <a:off x="8772613" y="3547916"/>
            <a:ext cx="14808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53535"/>
              </a:buClr>
              <a:buSzPts val="1300"/>
            </a:pPr>
            <a:r>
              <a:rPr lang="en" sz="1733" b="1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PROTECT</a:t>
            </a:r>
            <a:endParaRPr sz="1467"/>
          </a:p>
        </p:txBody>
      </p:sp>
      <p:sp>
        <p:nvSpPr>
          <p:cNvPr id="2936" name="Google Shape;2936;p288"/>
          <p:cNvSpPr txBox="1"/>
          <p:nvPr/>
        </p:nvSpPr>
        <p:spPr>
          <a:xfrm>
            <a:off x="8477031" y="1982971"/>
            <a:ext cx="13204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53535"/>
              </a:buClr>
              <a:buSzPts val="1300"/>
            </a:pPr>
            <a:r>
              <a:rPr lang="en" sz="1733" b="1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SECURE</a:t>
            </a:r>
            <a:endParaRPr sz="1467"/>
          </a:p>
        </p:txBody>
      </p:sp>
      <p:sp>
        <p:nvSpPr>
          <p:cNvPr id="2937" name="Google Shape;2937;p288"/>
          <p:cNvSpPr txBox="1"/>
          <p:nvPr/>
        </p:nvSpPr>
        <p:spPr>
          <a:xfrm>
            <a:off x="5283899" y="5985532"/>
            <a:ext cx="15664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53535"/>
              </a:buClr>
              <a:buSzPts val="1300"/>
            </a:pPr>
            <a:r>
              <a:rPr lang="en" sz="1733" b="1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MONITOR</a:t>
            </a:r>
            <a:endParaRPr sz="1467"/>
          </a:p>
        </p:txBody>
      </p:sp>
      <p:sp>
        <p:nvSpPr>
          <p:cNvPr id="2938" name="Google Shape;2938;p288"/>
          <p:cNvSpPr txBox="1"/>
          <p:nvPr/>
        </p:nvSpPr>
        <p:spPr>
          <a:xfrm>
            <a:off x="1521072" y="3547916"/>
            <a:ext cx="18468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53535"/>
              </a:buClr>
              <a:buSzPts val="1300"/>
            </a:pPr>
            <a:r>
              <a:rPr lang="en" sz="1733" b="1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CONFIGURE</a:t>
            </a:r>
            <a:endParaRPr sz="1467"/>
          </a:p>
        </p:txBody>
      </p:sp>
      <p:sp>
        <p:nvSpPr>
          <p:cNvPr id="2939" name="Google Shape;2939;p288"/>
          <p:cNvSpPr txBox="1"/>
          <p:nvPr/>
        </p:nvSpPr>
        <p:spPr>
          <a:xfrm>
            <a:off x="2354339" y="1778861"/>
            <a:ext cx="13976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53535"/>
              </a:buClr>
              <a:buSzPts val="1300"/>
            </a:pPr>
            <a:r>
              <a:rPr lang="en" sz="1733" b="1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GOVERN</a:t>
            </a:r>
            <a:endParaRPr sz="1467"/>
          </a:p>
        </p:txBody>
      </p:sp>
      <p:sp>
        <p:nvSpPr>
          <p:cNvPr id="2940" name="Google Shape;2940;p288"/>
          <p:cNvSpPr/>
          <p:nvPr/>
        </p:nvSpPr>
        <p:spPr>
          <a:xfrm>
            <a:off x="4813153" y="2356791"/>
            <a:ext cx="2528400" cy="2528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1" name="Google Shape;2941;p288"/>
          <p:cNvSpPr txBox="1"/>
          <p:nvPr/>
        </p:nvSpPr>
        <p:spPr>
          <a:xfrm>
            <a:off x="8545443" y="2337279"/>
            <a:ext cx="2346800" cy="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353535"/>
              </a:buClr>
              <a:buSzPts val="1000"/>
            </a:pPr>
            <a:r>
              <a:rPr lang="en" sz="1333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Security management</a:t>
            </a:r>
            <a:endParaRPr sz="1467"/>
          </a:p>
          <a:p>
            <a:pPr>
              <a:lnSpc>
                <a:spcPct val="90000"/>
              </a:lnSpc>
              <a:spcBef>
                <a:spcPts val="267"/>
              </a:spcBef>
              <a:buClr>
                <a:srgbClr val="353535"/>
              </a:buClr>
              <a:buSzPts val="1000"/>
            </a:pPr>
            <a:r>
              <a:rPr lang="en" sz="1333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Threat protection</a:t>
            </a:r>
            <a:endParaRPr sz="1467"/>
          </a:p>
        </p:txBody>
      </p:sp>
      <p:sp>
        <p:nvSpPr>
          <p:cNvPr id="2942" name="Google Shape;2942;p288"/>
          <p:cNvSpPr txBox="1"/>
          <p:nvPr/>
        </p:nvSpPr>
        <p:spPr>
          <a:xfrm>
            <a:off x="8845877" y="3867427"/>
            <a:ext cx="1880000" cy="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353535"/>
              </a:buClr>
              <a:buSzPts val="1000"/>
            </a:pPr>
            <a:r>
              <a:rPr lang="en" sz="1333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Backup</a:t>
            </a:r>
            <a:endParaRPr sz="1467"/>
          </a:p>
          <a:p>
            <a:pPr>
              <a:lnSpc>
                <a:spcPct val="90000"/>
              </a:lnSpc>
              <a:spcBef>
                <a:spcPts val="267"/>
              </a:spcBef>
              <a:buClr>
                <a:srgbClr val="353535"/>
              </a:buClr>
              <a:buSzPts val="1000"/>
            </a:pPr>
            <a:r>
              <a:rPr lang="en" sz="1333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Disaster recovery</a:t>
            </a:r>
            <a:endParaRPr sz="1467"/>
          </a:p>
        </p:txBody>
      </p:sp>
      <p:sp>
        <p:nvSpPr>
          <p:cNvPr id="2943" name="Google Shape;2943;p288"/>
          <p:cNvSpPr txBox="1"/>
          <p:nvPr/>
        </p:nvSpPr>
        <p:spPr>
          <a:xfrm>
            <a:off x="1541841" y="2209243"/>
            <a:ext cx="2157200" cy="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 algn="r">
              <a:lnSpc>
                <a:spcPct val="90000"/>
              </a:lnSpc>
              <a:buClr>
                <a:srgbClr val="353535"/>
              </a:buClr>
              <a:buSzPts val="1000"/>
            </a:pPr>
            <a:r>
              <a:rPr lang="en" sz="1333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Policy management</a:t>
            </a:r>
            <a:endParaRPr sz="1467"/>
          </a:p>
          <a:p>
            <a:pPr algn="r">
              <a:lnSpc>
                <a:spcPct val="90000"/>
              </a:lnSpc>
              <a:spcBef>
                <a:spcPts val="267"/>
              </a:spcBef>
              <a:buClr>
                <a:srgbClr val="353535"/>
              </a:buClr>
              <a:buSzPts val="1000"/>
            </a:pPr>
            <a:r>
              <a:rPr lang="en" sz="1333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Cost management</a:t>
            </a:r>
            <a:endParaRPr sz="1467"/>
          </a:p>
        </p:txBody>
      </p:sp>
      <p:sp>
        <p:nvSpPr>
          <p:cNvPr id="2944" name="Google Shape;2944;p288"/>
          <p:cNvSpPr txBox="1"/>
          <p:nvPr/>
        </p:nvSpPr>
        <p:spPr>
          <a:xfrm>
            <a:off x="1000725" y="3867427"/>
            <a:ext cx="2288800" cy="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 algn="r">
              <a:lnSpc>
                <a:spcPct val="90000"/>
              </a:lnSpc>
              <a:buClr>
                <a:srgbClr val="353535"/>
              </a:buClr>
              <a:buSzPts val="1000"/>
            </a:pPr>
            <a:r>
              <a:rPr lang="en" sz="1333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Configuration</a:t>
            </a:r>
            <a:endParaRPr sz="1467"/>
          </a:p>
          <a:p>
            <a:pPr algn="r">
              <a:lnSpc>
                <a:spcPct val="90000"/>
              </a:lnSpc>
              <a:spcBef>
                <a:spcPts val="267"/>
              </a:spcBef>
              <a:buClr>
                <a:srgbClr val="353535"/>
              </a:buClr>
              <a:buSzPts val="1000"/>
            </a:pPr>
            <a:r>
              <a:rPr lang="en" sz="1333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Update management</a:t>
            </a:r>
            <a:endParaRPr sz="1467"/>
          </a:p>
        </p:txBody>
      </p:sp>
      <p:grpSp>
        <p:nvGrpSpPr>
          <p:cNvPr id="2945" name="Google Shape;2945;p288"/>
          <p:cNvGrpSpPr/>
          <p:nvPr/>
        </p:nvGrpSpPr>
        <p:grpSpPr>
          <a:xfrm>
            <a:off x="7161498" y="3972687"/>
            <a:ext cx="716869" cy="716869"/>
            <a:chOff x="431800" y="3725863"/>
            <a:chExt cx="731400" cy="731400"/>
          </a:xfrm>
        </p:grpSpPr>
        <p:sp>
          <p:nvSpPr>
            <p:cNvPr id="2946" name="Google Shape;2946;p288"/>
            <p:cNvSpPr/>
            <p:nvPr/>
          </p:nvSpPr>
          <p:spPr>
            <a:xfrm>
              <a:off x="431800" y="3725863"/>
              <a:ext cx="731400" cy="731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67" tIns="143400" rIns="179267" bIns="1434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800"/>
              </a:pPr>
              <a:endPara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47" name="Google Shape;2947;p288"/>
            <p:cNvSpPr/>
            <p:nvPr/>
          </p:nvSpPr>
          <p:spPr>
            <a:xfrm>
              <a:off x="523240" y="3817303"/>
              <a:ext cx="548700" cy="5487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67" tIns="143400" rIns="179267" bIns="1434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800"/>
              </a:pPr>
              <a:endPara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48" name="Google Shape;2948;p288"/>
            <p:cNvSpPr/>
            <p:nvPr/>
          </p:nvSpPr>
          <p:spPr>
            <a:xfrm>
              <a:off x="712211" y="3997541"/>
              <a:ext cx="174512" cy="216598"/>
            </a:xfrm>
            <a:custGeom>
              <a:avLst/>
              <a:gdLst/>
              <a:ahLst/>
              <a:cxnLst/>
              <a:rect l="l" t="t" r="r" b="b"/>
              <a:pathLst>
                <a:path w="270" h="336" extrusionOk="0">
                  <a:moveTo>
                    <a:pt x="122" y="336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138"/>
                    <a:pt x="201" y="138"/>
                    <a:pt x="201" y="138"/>
                  </a:cubicBezTo>
                  <a:moveTo>
                    <a:pt x="270" y="245"/>
                  </a:moveTo>
                  <a:cubicBezTo>
                    <a:pt x="155" y="245"/>
                    <a:pt x="155" y="245"/>
                    <a:pt x="155" y="245"/>
                  </a:cubicBezTo>
                  <a:cubicBezTo>
                    <a:pt x="155" y="336"/>
                    <a:pt x="155" y="336"/>
                    <a:pt x="155" y="336"/>
                  </a:cubicBezTo>
                  <a:cubicBezTo>
                    <a:pt x="270" y="336"/>
                    <a:pt x="270" y="336"/>
                    <a:pt x="270" y="336"/>
                  </a:cubicBezTo>
                  <a:lnTo>
                    <a:pt x="270" y="245"/>
                  </a:lnTo>
                  <a:close/>
                  <a:moveTo>
                    <a:pt x="245" y="245"/>
                  </a:moveTo>
                  <a:cubicBezTo>
                    <a:pt x="245" y="211"/>
                    <a:pt x="245" y="211"/>
                    <a:pt x="245" y="211"/>
                  </a:cubicBezTo>
                  <a:cubicBezTo>
                    <a:pt x="245" y="193"/>
                    <a:pt x="230" y="179"/>
                    <a:pt x="213" y="179"/>
                  </a:cubicBezTo>
                  <a:cubicBezTo>
                    <a:pt x="195" y="179"/>
                    <a:pt x="181" y="193"/>
                    <a:pt x="181" y="211"/>
                  </a:cubicBezTo>
                  <a:cubicBezTo>
                    <a:pt x="181" y="245"/>
                    <a:pt x="181" y="245"/>
                    <a:pt x="181" y="245"/>
                  </a:cubicBezTo>
                  <a:moveTo>
                    <a:pt x="77" y="290"/>
                  </a:moveTo>
                  <a:cubicBezTo>
                    <a:pt x="122" y="290"/>
                    <a:pt x="122" y="290"/>
                    <a:pt x="122" y="290"/>
                  </a:cubicBez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33" tIns="44800" rIns="89633" bIns="44800" anchor="t" anchorCtr="0">
              <a:noAutofit/>
            </a:bodyPr>
            <a:lstStyle/>
            <a:p>
              <a:pPr>
                <a:buClr>
                  <a:schemeClr val="dk1"/>
                </a:buClr>
                <a:buSzPts val="700"/>
              </a:pPr>
              <a:endParaRPr sz="933">
                <a:solidFill>
                  <a:srgbClr val="50505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49" name="Google Shape;2949;p288"/>
          <p:cNvGrpSpPr/>
          <p:nvPr/>
        </p:nvGrpSpPr>
        <p:grpSpPr>
          <a:xfrm>
            <a:off x="4378576" y="2362283"/>
            <a:ext cx="716869" cy="716869"/>
            <a:chOff x="431800" y="2925763"/>
            <a:chExt cx="731400" cy="731400"/>
          </a:xfrm>
        </p:grpSpPr>
        <p:sp>
          <p:nvSpPr>
            <p:cNvPr id="2950" name="Google Shape;2950;p288"/>
            <p:cNvSpPr/>
            <p:nvPr/>
          </p:nvSpPr>
          <p:spPr>
            <a:xfrm>
              <a:off x="431800" y="2925763"/>
              <a:ext cx="731400" cy="731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67" tIns="143400" rIns="179267" bIns="1434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800"/>
              </a:pPr>
              <a:endPara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51" name="Google Shape;2951;p288"/>
            <p:cNvSpPr/>
            <p:nvPr/>
          </p:nvSpPr>
          <p:spPr>
            <a:xfrm>
              <a:off x="523240" y="3017203"/>
              <a:ext cx="548700" cy="5487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67" tIns="143400" rIns="179267" bIns="1434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800"/>
              </a:pPr>
              <a:endPara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52" name="Google Shape;2952;p288"/>
            <p:cNvSpPr/>
            <p:nvPr/>
          </p:nvSpPr>
          <p:spPr>
            <a:xfrm>
              <a:off x="686870" y="3178594"/>
              <a:ext cx="224044" cy="231360"/>
            </a:xfrm>
            <a:custGeom>
              <a:avLst/>
              <a:gdLst/>
              <a:ahLst/>
              <a:cxnLst/>
              <a:rect l="l" t="t" r="r" b="b"/>
              <a:pathLst>
                <a:path w="3750" h="3871" extrusionOk="0">
                  <a:moveTo>
                    <a:pt x="0" y="371"/>
                  </a:moveTo>
                  <a:cubicBezTo>
                    <a:pt x="3750" y="371"/>
                    <a:pt x="3750" y="371"/>
                    <a:pt x="3750" y="371"/>
                  </a:cubicBezTo>
                  <a:moveTo>
                    <a:pt x="1874" y="0"/>
                  </a:moveTo>
                  <a:cubicBezTo>
                    <a:pt x="1874" y="3352"/>
                    <a:pt x="1874" y="3352"/>
                    <a:pt x="1874" y="3352"/>
                  </a:cubicBezTo>
                  <a:moveTo>
                    <a:pt x="0" y="1871"/>
                  </a:moveTo>
                  <a:cubicBezTo>
                    <a:pt x="1500" y="1871"/>
                    <a:pt x="1500" y="1871"/>
                    <a:pt x="1500" y="1871"/>
                  </a:cubicBezTo>
                  <a:moveTo>
                    <a:pt x="2250" y="1871"/>
                  </a:moveTo>
                  <a:cubicBezTo>
                    <a:pt x="3750" y="1871"/>
                    <a:pt x="3750" y="1871"/>
                    <a:pt x="3750" y="1871"/>
                  </a:cubicBezTo>
                  <a:moveTo>
                    <a:pt x="250" y="3871"/>
                  </a:moveTo>
                  <a:cubicBezTo>
                    <a:pt x="3500" y="3871"/>
                    <a:pt x="3500" y="3871"/>
                    <a:pt x="3500" y="3871"/>
                  </a:cubicBezTo>
                  <a:moveTo>
                    <a:pt x="3116" y="3869"/>
                  </a:moveTo>
                  <a:cubicBezTo>
                    <a:pt x="2430" y="3184"/>
                    <a:pt x="1320" y="3184"/>
                    <a:pt x="634" y="3869"/>
                  </a:cubicBezTo>
                  <a:moveTo>
                    <a:pt x="138" y="1871"/>
                  </a:moveTo>
                  <a:cubicBezTo>
                    <a:pt x="195" y="2156"/>
                    <a:pt x="448" y="2371"/>
                    <a:pt x="750" y="2371"/>
                  </a:cubicBezTo>
                  <a:cubicBezTo>
                    <a:pt x="1052" y="2371"/>
                    <a:pt x="1304" y="2157"/>
                    <a:pt x="1362" y="1872"/>
                  </a:cubicBezTo>
                  <a:moveTo>
                    <a:pt x="2388" y="1871"/>
                  </a:moveTo>
                  <a:cubicBezTo>
                    <a:pt x="2446" y="2156"/>
                    <a:pt x="2698" y="2371"/>
                    <a:pt x="3000" y="2371"/>
                  </a:cubicBezTo>
                  <a:cubicBezTo>
                    <a:pt x="3302" y="2371"/>
                    <a:pt x="3554" y="2157"/>
                    <a:pt x="3612" y="1872"/>
                  </a:cubicBezTo>
                  <a:moveTo>
                    <a:pt x="764" y="371"/>
                  </a:moveTo>
                  <a:cubicBezTo>
                    <a:pt x="736" y="371"/>
                    <a:pt x="736" y="371"/>
                    <a:pt x="736" y="371"/>
                  </a:cubicBezTo>
                  <a:cubicBezTo>
                    <a:pt x="313" y="1871"/>
                    <a:pt x="313" y="1871"/>
                    <a:pt x="313" y="1871"/>
                  </a:cubicBezTo>
                  <a:cubicBezTo>
                    <a:pt x="1188" y="1871"/>
                    <a:pt x="1188" y="1871"/>
                    <a:pt x="1188" y="1871"/>
                  </a:cubicBezTo>
                  <a:cubicBezTo>
                    <a:pt x="1188" y="1871"/>
                    <a:pt x="791" y="461"/>
                    <a:pt x="764" y="371"/>
                  </a:cubicBezTo>
                  <a:close/>
                  <a:moveTo>
                    <a:pt x="3014" y="371"/>
                  </a:moveTo>
                  <a:cubicBezTo>
                    <a:pt x="2986" y="371"/>
                    <a:pt x="2986" y="371"/>
                    <a:pt x="2986" y="371"/>
                  </a:cubicBezTo>
                  <a:cubicBezTo>
                    <a:pt x="2563" y="1871"/>
                    <a:pt x="2563" y="1871"/>
                    <a:pt x="2563" y="1871"/>
                  </a:cubicBezTo>
                  <a:cubicBezTo>
                    <a:pt x="3438" y="1871"/>
                    <a:pt x="3438" y="1871"/>
                    <a:pt x="3438" y="1871"/>
                  </a:cubicBezTo>
                  <a:cubicBezTo>
                    <a:pt x="3438" y="1871"/>
                    <a:pt x="3041" y="461"/>
                    <a:pt x="3014" y="371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33" tIns="44800" rIns="89633" bIns="44800" anchor="t" anchorCtr="0">
              <a:noAutofit/>
            </a:bodyPr>
            <a:lstStyle/>
            <a:p>
              <a:pPr>
                <a:buClr>
                  <a:schemeClr val="dk1"/>
                </a:buClr>
                <a:buSzPts val="700"/>
              </a:pPr>
              <a:endParaRPr sz="933">
                <a:solidFill>
                  <a:srgbClr val="50505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2953" name="Google Shape;2953;p288"/>
          <p:cNvCxnSpPr>
            <a:stCxn id="2946" idx="6"/>
            <a:endCxn id="2935" idx="1"/>
          </p:cNvCxnSpPr>
          <p:nvPr/>
        </p:nvCxnSpPr>
        <p:spPr>
          <a:xfrm rot="10800000" flipH="1">
            <a:off x="7878367" y="3814721"/>
            <a:ext cx="894400" cy="5164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2954" name="Google Shape;2954;p288"/>
          <p:cNvCxnSpPr>
            <a:stCxn id="2955" idx="2"/>
            <a:endCxn id="2938" idx="3"/>
          </p:cNvCxnSpPr>
          <p:nvPr/>
        </p:nvCxnSpPr>
        <p:spPr>
          <a:xfrm rot="10800000">
            <a:off x="3368041" y="3814769"/>
            <a:ext cx="901600" cy="5860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2956" name="Google Shape;2956;p288"/>
          <p:cNvCxnSpPr>
            <a:stCxn id="2957" idx="6"/>
            <a:endCxn id="2936" idx="1"/>
          </p:cNvCxnSpPr>
          <p:nvPr/>
        </p:nvCxnSpPr>
        <p:spPr>
          <a:xfrm rot="10800000" flipH="1">
            <a:off x="7669516" y="2250039"/>
            <a:ext cx="807600" cy="5356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2958" name="Google Shape;2958;p288"/>
          <p:cNvCxnSpPr>
            <a:stCxn id="2950" idx="2"/>
            <a:endCxn id="2939" idx="3"/>
          </p:cNvCxnSpPr>
          <p:nvPr/>
        </p:nvCxnSpPr>
        <p:spPr>
          <a:xfrm rot="10800000">
            <a:off x="3751776" y="2045917"/>
            <a:ext cx="626800" cy="6748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grpSp>
        <p:nvGrpSpPr>
          <p:cNvPr id="2959" name="Google Shape;2959;p288"/>
          <p:cNvGrpSpPr/>
          <p:nvPr/>
        </p:nvGrpSpPr>
        <p:grpSpPr>
          <a:xfrm>
            <a:off x="4269642" y="4042335"/>
            <a:ext cx="716869" cy="716869"/>
            <a:chOff x="4180755" y="3548790"/>
            <a:chExt cx="731400" cy="731400"/>
          </a:xfrm>
        </p:grpSpPr>
        <p:sp>
          <p:nvSpPr>
            <p:cNvPr id="2955" name="Google Shape;2955;p288"/>
            <p:cNvSpPr/>
            <p:nvPr/>
          </p:nvSpPr>
          <p:spPr>
            <a:xfrm>
              <a:off x="4180755" y="3548790"/>
              <a:ext cx="731400" cy="731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67" tIns="143400" rIns="179267" bIns="1434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800"/>
              </a:pPr>
              <a:endPara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60" name="Google Shape;2960;p288"/>
            <p:cNvSpPr/>
            <p:nvPr/>
          </p:nvSpPr>
          <p:spPr>
            <a:xfrm>
              <a:off x="4272195" y="3640230"/>
              <a:ext cx="548700" cy="5487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67" tIns="143400" rIns="179267" bIns="1434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800"/>
              </a:pPr>
              <a:endPara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61" name="Google Shape;2961;p288"/>
            <p:cNvSpPr/>
            <p:nvPr/>
          </p:nvSpPr>
          <p:spPr>
            <a:xfrm>
              <a:off x="4404485" y="3809309"/>
              <a:ext cx="274315" cy="238914"/>
            </a:xfrm>
            <a:custGeom>
              <a:avLst/>
              <a:gdLst/>
              <a:ahLst/>
              <a:cxnLst/>
              <a:rect l="l" t="t" r="r" b="b"/>
              <a:pathLst>
                <a:path w="3867" h="3367" extrusionOk="0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33" tIns="44800" rIns="89633" bIns="44800" anchor="t" anchorCtr="0">
              <a:noAutofit/>
            </a:bodyPr>
            <a:lstStyle/>
            <a:p>
              <a:pPr>
                <a:buClr>
                  <a:schemeClr val="dk1"/>
                </a:buClr>
                <a:buSzPts val="1300"/>
              </a:pPr>
              <a:endParaRPr sz="1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62" name="Google Shape;2962;p288"/>
          <p:cNvGrpSpPr/>
          <p:nvPr/>
        </p:nvGrpSpPr>
        <p:grpSpPr>
          <a:xfrm>
            <a:off x="6952647" y="2427203"/>
            <a:ext cx="716869" cy="716869"/>
            <a:chOff x="6846963" y="1679558"/>
            <a:chExt cx="731400" cy="731400"/>
          </a:xfrm>
        </p:grpSpPr>
        <p:grpSp>
          <p:nvGrpSpPr>
            <p:cNvPr id="2963" name="Google Shape;2963;p288"/>
            <p:cNvGrpSpPr/>
            <p:nvPr/>
          </p:nvGrpSpPr>
          <p:grpSpPr>
            <a:xfrm>
              <a:off x="6846963" y="1679558"/>
              <a:ext cx="731400" cy="731400"/>
              <a:chOff x="6846963" y="1679558"/>
              <a:chExt cx="731400" cy="731400"/>
            </a:xfrm>
          </p:grpSpPr>
          <p:sp>
            <p:nvSpPr>
              <p:cNvPr id="2957" name="Google Shape;2957;p288"/>
              <p:cNvSpPr/>
              <p:nvPr/>
            </p:nvSpPr>
            <p:spPr>
              <a:xfrm>
                <a:off x="6846963" y="1679558"/>
                <a:ext cx="731400" cy="7314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67" tIns="143400" rIns="179267" bIns="143400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  <a:buSzPts val="1800"/>
                </a:pPr>
                <a:endPara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64" name="Google Shape;2964;p288"/>
              <p:cNvSpPr/>
              <p:nvPr/>
            </p:nvSpPr>
            <p:spPr>
              <a:xfrm>
                <a:off x="6938403" y="1770998"/>
                <a:ext cx="548700" cy="5487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67" tIns="143400" rIns="179267" bIns="143400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  <a:buSzPts val="1800"/>
                </a:pPr>
                <a:endPara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965" name="Google Shape;2965;p288"/>
            <p:cNvSpPr/>
            <p:nvPr/>
          </p:nvSpPr>
          <p:spPr>
            <a:xfrm>
              <a:off x="7092521" y="1922148"/>
              <a:ext cx="235410" cy="250637"/>
            </a:xfrm>
            <a:custGeom>
              <a:avLst/>
              <a:gdLst/>
              <a:ahLst/>
              <a:cxnLst/>
              <a:rect l="l" t="t" r="r" b="b"/>
              <a:pathLst>
                <a:path w="3500" h="3725" extrusionOk="0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33" tIns="44800" rIns="89633" bIns="44800" anchor="t" anchorCtr="0">
              <a:noAutofit/>
            </a:bodyPr>
            <a:lstStyle/>
            <a:p>
              <a:pPr>
                <a:buClr>
                  <a:schemeClr val="dk1"/>
                </a:buClr>
                <a:buSzPts val="1300"/>
              </a:pPr>
              <a:endParaRPr sz="1733">
                <a:solidFill>
                  <a:srgbClr val="50505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66" name="Google Shape;2966;p288"/>
          <p:cNvGrpSpPr/>
          <p:nvPr/>
        </p:nvGrpSpPr>
        <p:grpSpPr>
          <a:xfrm>
            <a:off x="5717579" y="5004602"/>
            <a:ext cx="716869" cy="716869"/>
            <a:chOff x="440384" y="4525963"/>
            <a:chExt cx="731400" cy="731400"/>
          </a:xfrm>
        </p:grpSpPr>
        <p:sp>
          <p:nvSpPr>
            <p:cNvPr id="2967" name="Google Shape;2967;p288"/>
            <p:cNvSpPr/>
            <p:nvPr/>
          </p:nvSpPr>
          <p:spPr>
            <a:xfrm>
              <a:off x="440384" y="4525963"/>
              <a:ext cx="731400" cy="731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67" tIns="143400" rIns="179267" bIns="1434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800"/>
              </a:pPr>
              <a:endPara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68" name="Google Shape;2968;p288"/>
            <p:cNvSpPr/>
            <p:nvPr/>
          </p:nvSpPr>
          <p:spPr>
            <a:xfrm>
              <a:off x="523240" y="4617403"/>
              <a:ext cx="548700" cy="5487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67" tIns="143400" rIns="179267" bIns="1434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800"/>
              </a:pPr>
              <a:endPara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69" name="Google Shape;2969;p288"/>
          <p:cNvSpPr/>
          <p:nvPr/>
        </p:nvSpPr>
        <p:spPr>
          <a:xfrm>
            <a:off x="5155186" y="3044498"/>
            <a:ext cx="1816247" cy="1002433"/>
          </a:xfrm>
          <a:custGeom>
            <a:avLst/>
            <a:gdLst/>
            <a:ahLst/>
            <a:cxnLst/>
            <a:rect l="l" t="t" r="r" b="b"/>
            <a:pathLst>
              <a:path w="6810924" h="3759126" extrusionOk="0">
                <a:moveTo>
                  <a:pt x="3361107" y="0"/>
                </a:moveTo>
                <a:cubicBezTo>
                  <a:pt x="4025175" y="0"/>
                  <a:pt x="4594941" y="403750"/>
                  <a:pt x="4838321" y="979163"/>
                </a:cubicBezTo>
                <a:lnTo>
                  <a:pt x="4860282" y="1039166"/>
                </a:lnTo>
                <a:lnTo>
                  <a:pt x="4977487" y="996268"/>
                </a:lnTo>
                <a:cubicBezTo>
                  <a:pt x="5110241" y="954978"/>
                  <a:pt x="5251387" y="932734"/>
                  <a:pt x="5397728" y="932734"/>
                </a:cubicBezTo>
                <a:cubicBezTo>
                  <a:pt x="6178215" y="932734"/>
                  <a:pt x="6810924" y="1565443"/>
                  <a:pt x="6810924" y="2345930"/>
                </a:cubicBezTo>
                <a:cubicBezTo>
                  <a:pt x="6810924" y="3077637"/>
                  <a:pt x="6254832" y="3679460"/>
                  <a:pt x="5542219" y="3751830"/>
                </a:cubicBezTo>
                <a:lnTo>
                  <a:pt x="5469009" y="3755527"/>
                </a:lnTo>
                <a:lnTo>
                  <a:pt x="5469009" y="3759125"/>
                </a:lnTo>
                <a:lnTo>
                  <a:pt x="5397748" y="3759125"/>
                </a:lnTo>
                <a:lnTo>
                  <a:pt x="5397728" y="3759126"/>
                </a:lnTo>
                <a:lnTo>
                  <a:pt x="5397708" y="3759125"/>
                </a:lnTo>
                <a:lnTo>
                  <a:pt x="779509" y="3759125"/>
                </a:lnTo>
                <a:lnTo>
                  <a:pt x="779489" y="3759126"/>
                </a:lnTo>
                <a:lnTo>
                  <a:pt x="779470" y="3759125"/>
                </a:lnTo>
                <a:lnTo>
                  <a:pt x="760443" y="3759125"/>
                </a:lnTo>
                <a:lnTo>
                  <a:pt x="760443" y="3758165"/>
                </a:lnTo>
                <a:lnTo>
                  <a:pt x="699791" y="3755102"/>
                </a:lnTo>
                <a:cubicBezTo>
                  <a:pt x="306729" y="3715184"/>
                  <a:pt x="0" y="3383231"/>
                  <a:pt x="0" y="2979637"/>
                </a:cubicBezTo>
                <a:cubicBezTo>
                  <a:pt x="0" y="2549137"/>
                  <a:pt x="348989" y="2200148"/>
                  <a:pt x="779489" y="2200148"/>
                </a:cubicBezTo>
                <a:lnTo>
                  <a:pt x="869383" y="2205818"/>
                </a:lnTo>
                <a:lnTo>
                  <a:pt x="855381" y="2066924"/>
                </a:lnTo>
                <a:cubicBezTo>
                  <a:pt x="855381" y="1555016"/>
                  <a:pt x="1270365" y="1140032"/>
                  <a:pt x="1782273" y="1140032"/>
                </a:cubicBezTo>
                <a:lnTo>
                  <a:pt x="1825926" y="1142236"/>
                </a:lnTo>
                <a:lnTo>
                  <a:pt x="1829983" y="1126458"/>
                </a:lnTo>
                <a:cubicBezTo>
                  <a:pt x="2032967" y="473846"/>
                  <a:pt x="2641701" y="0"/>
                  <a:pt x="3361107" y="0"/>
                </a:cubicBezTo>
                <a:close/>
              </a:path>
            </a:pathLst>
          </a:custGeom>
          <a:noFill/>
          <a:ln w="22225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33" tIns="44800" rIns="89633" bIns="44800" anchor="t" anchorCtr="0">
            <a:noAutofit/>
          </a:bodyPr>
          <a:lstStyle/>
          <a:p>
            <a:pPr>
              <a:buSzPts val="700"/>
            </a:pPr>
            <a:endParaRPr sz="933">
              <a:solidFill>
                <a:srgbClr val="505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0" name="Google Shape;2970;p288"/>
          <p:cNvSpPr txBox="1"/>
          <p:nvPr/>
        </p:nvSpPr>
        <p:spPr>
          <a:xfrm>
            <a:off x="5242695" y="3540683"/>
            <a:ext cx="1746400" cy="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400" tIns="89633" rIns="143400" bIns="89633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50"/>
              </a:buClr>
              <a:buSzPts val="1200"/>
            </a:pPr>
            <a:r>
              <a:rPr lang="en" sz="1600">
                <a:solidFill>
                  <a:srgbClr val="002050"/>
                </a:solidFill>
                <a:latin typeface="Montserrat"/>
                <a:ea typeface="Montserrat"/>
                <a:cs typeface="Montserrat"/>
                <a:sym typeface="Montserrat"/>
              </a:rPr>
              <a:t>Automation</a:t>
            </a:r>
            <a:endParaRPr sz="1467"/>
          </a:p>
        </p:txBody>
      </p:sp>
      <p:sp>
        <p:nvSpPr>
          <p:cNvPr id="2971" name="Google Shape;2971;p288"/>
          <p:cNvSpPr/>
          <p:nvPr/>
        </p:nvSpPr>
        <p:spPr>
          <a:xfrm flipH="1">
            <a:off x="5965243" y="5242162"/>
            <a:ext cx="247780" cy="243044"/>
          </a:xfrm>
          <a:custGeom>
            <a:avLst/>
            <a:gdLst/>
            <a:ahLst/>
            <a:cxnLst/>
            <a:rect l="l" t="t" r="r" b="b"/>
            <a:pathLst>
              <a:path w="343" h="338" extrusionOk="0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5875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33" tIns="44800" rIns="89633" bIns="44800" anchor="t" anchorCtr="0">
            <a:noAutofit/>
          </a:bodyPr>
          <a:lstStyle/>
          <a:p>
            <a:pPr>
              <a:buSzPts val="1300"/>
            </a:pPr>
            <a:endParaRPr sz="173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72" name="Google Shape;2972;p288"/>
          <p:cNvGrpSpPr/>
          <p:nvPr/>
        </p:nvGrpSpPr>
        <p:grpSpPr>
          <a:xfrm>
            <a:off x="5704044" y="1598797"/>
            <a:ext cx="716896" cy="716896"/>
            <a:chOff x="5703937" y="1311565"/>
            <a:chExt cx="716991" cy="716991"/>
          </a:xfrm>
        </p:grpSpPr>
        <p:grpSp>
          <p:nvGrpSpPr>
            <p:cNvPr id="2973" name="Google Shape;2973;p288"/>
            <p:cNvGrpSpPr/>
            <p:nvPr/>
          </p:nvGrpSpPr>
          <p:grpSpPr>
            <a:xfrm>
              <a:off x="5703937" y="1311565"/>
              <a:ext cx="716991" cy="716991"/>
              <a:chOff x="431800" y="2925763"/>
              <a:chExt cx="731400" cy="731400"/>
            </a:xfrm>
          </p:grpSpPr>
          <p:sp>
            <p:nvSpPr>
              <p:cNvPr id="2974" name="Google Shape;2974;p288"/>
              <p:cNvSpPr/>
              <p:nvPr/>
            </p:nvSpPr>
            <p:spPr>
              <a:xfrm>
                <a:off x="431800" y="2925763"/>
                <a:ext cx="731400" cy="7314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67" tIns="143400" rIns="179267" bIns="143400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  <a:buSzPts val="1800"/>
                </a:pPr>
                <a:endPara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75" name="Google Shape;2975;p288"/>
              <p:cNvSpPr/>
              <p:nvPr/>
            </p:nvSpPr>
            <p:spPr>
              <a:xfrm>
                <a:off x="523240" y="3017203"/>
                <a:ext cx="548700" cy="5487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67" tIns="143400" rIns="179267" bIns="143400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  <a:buSzPts val="1800"/>
                </a:pPr>
                <a:endParaRPr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976" name="Google Shape;2976;p288"/>
            <p:cNvSpPr/>
            <p:nvPr/>
          </p:nvSpPr>
          <p:spPr>
            <a:xfrm>
              <a:off x="5929239" y="1539464"/>
              <a:ext cx="319800" cy="261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67" tIns="146267" rIns="182867" bIns="146267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800"/>
              </a:pPr>
              <a:endPara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77" name="Google Shape;2977;p288"/>
          <p:cNvSpPr txBox="1"/>
          <p:nvPr/>
        </p:nvSpPr>
        <p:spPr>
          <a:xfrm>
            <a:off x="7042753" y="1252261"/>
            <a:ext cx="18028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53535"/>
              </a:buClr>
              <a:buSzPts val="1300"/>
            </a:pPr>
            <a:r>
              <a:rPr lang="en" sz="1733" b="1">
                <a:solidFill>
                  <a:srgbClr val="353535"/>
                </a:solidFill>
                <a:latin typeface="Montserrat"/>
                <a:ea typeface="Montserrat"/>
                <a:cs typeface="Montserrat"/>
                <a:sym typeface="Montserrat"/>
              </a:rPr>
              <a:t>MIGRATE</a:t>
            </a:r>
            <a:endParaRPr sz="1467"/>
          </a:p>
        </p:txBody>
      </p:sp>
      <p:cxnSp>
        <p:nvCxnSpPr>
          <p:cNvPr id="2978" name="Google Shape;2978;p288"/>
          <p:cNvCxnSpPr>
            <a:stCxn id="2974" idx="0"/>
            <a:endCxn id="2977" idx="1"/>
          </p:cNvCxnSpPr>
          <p:nvPr/>
        </p:nvCxnSpPr>
        <p:spPr>
          <a:xfrm rot="-5400000">
            <a:off x="6512892" y="1068797"/>
            <a:ext cx="79600" cy="9804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2979" name="Google Shape;2979;p288"/>
          <p:cNvSpPr txBox="1"/>
          <p:nvPr/>
        </p:nvSpPr>
        <p:spPr>
          <a:xfrm>
            <a:off x="4684404" y="6308411"/>
            <a:ext cx="29372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67" tIns="143400" rIns="179267" bIns="143400" anchor="t" anchorCtr="0">
            <a:noAutofit/>
          </a:bodyPr>
          <a:lstStyle/>
          <a:p>
            <a:pPr algn="r">
              <a:lnSpc>
                <a:spcPct val="90000"/>
              </a:lnSpc>
              <a:buClr>
                <a:srgbClr val="353535"/>
              </a:buClr>
              <a:buSzPts val="1000"/>
            </a:pPr>
            <a:r>
              <a:rPr lang="en" sz="1333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App, Infra &amp; Network monitoring</a:t>
            </a:r>
            <a:endParaRPr sz="1467"/>
          </a:p>
        </p:txBody>
      </p:sp>
      <p:sp>
        <p:nvSpPr>
          <p:cNvPr id="2980" name="Google Shape;2980;p288"/>
          <p:cNvSpPr/>
          <p:nvPr/>
        </p:nvSpPr>
        <p:spPr>
          <a:xfrm>
            <a:off x="5878578" y="3307369"/>
            <a:ext cx="361585" cy="338555"/>
          </a:xfrm>
          <a:custGeom>
            <a:avLst/>
            <a:gdLst/>
            <a:ahLst/>
            <a:cxnLst/>
            <a:rect l="l" t="t" r="r" b="b"/>
            <a:pathLst>
              <a:path w="709" h="709" extrusionOk="0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BA1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1" name="Google Shape;2981;p288"/>
          <p:cNvSpPr txBox="1">
            <a:spLocks noGrp="1"/>
          </p:cNvSpPr>
          <p:nvPr>
            <p:ph type="title"/>
          </p:nvPr>
        </p:nvSpPr>
        <p:spPr>
          <a:xfrm>
            <a:off x="720000" y="7475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AUTOMATION ACROSS AZURE LIFECYCLE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2"/>
          <p:cNvSpPr txBox="1">
            <a:spLocks noGrp="1"/>
          </p:cNvSpPr>
          <p:nvPr>
            <p:ph type="body" idx="1"/>
          </p:nvPr>
        </p:nvSpPr>
        <p:spPr>
          <a:xfrm>
            <a:off x="539999" y="1820564"/>
            <a:ext cx="5760000" cy="43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2200" dirty="0">
                <a:solidFill>
                  <a:srgbClr val="000000"/>
                </a:solidFill>
              </a:rPr>
              <a:t>Infrastructure as Code is a process of managing and provisioning computing infrastructure with declarative approach while setting their configuration using definition files instead of traditional interactive configuration tools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82"/>
          <p:cNvSpPr txBox="1">
            <a:spLocks noGrp="1"/>
          </p:cNvSpPr>
          <p:nvPr>
            <p:ph type="title"/>
          </p:nvPr>
        </p:nvSpPr>
        <p:spPr>
          <a:xfrm>
            <a:off x="539999" y="900000"/>
            <a:ext cx="8195291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What is Infrastructure as Code (</a:t>
            </a:r>
            <a:r>
              <a:rPr lang="en-GB" dirty="0" err="1">
                <a:solidFill>
                  <a:srgbClr val="000000"/>
                </a:solidFill>
              </a:rPr>
              <a:t>IaC</a:t>
            </a:r>
            <a:r>
              <a:rPr lang="en-GB" dirty="0">
                <a:solidFill>
                  <a:srgbClr val="000000"/>
                </a:solidFill>
              </a:rPr>
              <a:t>)?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676" name="Google Shape;676;p82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/>
              <a:t>DevOps Concept</a:t>
            </a:r>
            <a:endParaRPr dirty="0"/>
          </a:p>
        </p:txBody>
      </p:sp>
      <p:pic>
        <p:nvPicPr>
          <p:cNvPr id="674" name="Google Shape;67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923" y="3745875"/>
            <a:ext cx="4508699" cy="21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374" y="3745875"/>
            <a:ext cx="4206050" cy="21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289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INFRASTRUCTURE AS CODE (IAC)</a:t>
            </a:r>
            <a:endParaRPr/>
          </a:p>
        </p:txBody>
      </p:sp>
      <p:sp>
        <p:nvSpPr>
          <p:cNvPr id="2992" name="Google Shape;2992;p289"/>
          <p:cNvSpPr txBox="1">
            <a:spLocks noGrp="1"/>
          </p:cNvSpPr>
          <p:nvPr>
            <p:ph type="body" idx="2"/>
          </p:nvPr>
        </p:nvSpPr>
        <p:spPr>
          <a:xfrm>
            <a:off x="720000" y="1800000"/>
            <a:ext cx="504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37061" indent="-84665"/>
            <a:r>
              <a:rPr lang="en" sz="1600"/>
              <a:t>What is</a:t>
            </a:r>
            <a:endParaRPr/>
          </a:p>
          <a:p>
            <a:pPr marL="507987" indent="-287859">
              <a:buFont typeface="Arial"/>
              <a:buChar char="•"/>
            </a:pPr>
            <a:r>
              <a:rPr lang="en" sz="1467"/>
              <a:t>Descriptive model</a:t>
            </a:r>
            <a:endParaRPr/>
          </a:p>
          <a:p>
            <a:pPr marL="507987" indent="-287859">
              <a:buFont typeface="Arial"/>
              <a:buChar char="•"/>
            </a:pPr>
            <a:r>
              <a:rPr lang="en" sz="1467"/>
              <a:t>Leverage version control</a:t>
            </a:r>
            <a:endParaRPr/>
          </a:p>
          <a:p>
            <a:pPr marL="507987" indent="-287859">
              <a:buFont typeface="Arial"/>
              <a:buChar char="•"/>
            </a:pPr>
            <a:r>
              <a:rPr lang="en" sz="1467"/>
              <a:t>Key DevOps practices </a:t>
            </a:r>
            <a:endParaRPr/>
          </a:p>
          <a:p>
            <a:pPr marL="507987" indent="-287859">
              <a:buFont typeface="Arial"/>
              <a:buChar char="•"/>
            </a:pPr>
            <a:r>
              <a:rPr lang="en" sz="1467"/>
              <a:t>Continuous delivery</a:t>
            </a:r>
            <a:endParaRPr/>
          </a:p>
          <a:p>
            <a:pPr marL="507987" indent="-203195">
              <a:buNone/>
            </a:pPr>
            <a:endParaRPr sz="1600"/>
          </a:p>
          <a:p>
            <a:pPr marL="237061" indent="-84665"/>
            <a:r>
              <a:rPr lang="en" sz="1600"/>
              <a:t>Why</a:t>
            </a:r>
            <a:endParaRPr/>
          </a:p>
          <a:p>
            <a:pPr marL="507987" indent="-287859">
              <a:buFont typeface="Arial"/>
              <a:buChar char="•"/>
            </a:pPr>
            <a:r>
              <a:rPr lang="en" sz="1467"/>
              <a:t>Infrastructure drifts</a:t>
            </a:r>
            <a:endParaRPr/>
          </a:p>
          <a:p>
            <a:pPr marL="507987" indent="-287859">
              <a:buFont typeface="Arial"/>
              <a:buChar char="•"/>
            </a:pPr>
            <a:r>
              <a:rPr lang="en" sz="1467"/>
              <a:t>Inconsistent settings management</a:t>
            </a:r>
            <a:endParaRPr/>
          </a:p>
          <a:p>
            <a:pPr marL="507987" indent="-287859">
              <a:buFont typeface="Arial"/>
              <a:buChar char="•"/>
            </a:pPr>
            <a:r>
              <a:rPr lang="en" sz="1467"/>
              <a:t>Reproduce environments</a:t>
            </a:r>
            <a:endParaRPr/>
          </a:p>
          <a:p>
            <a:pPr marL="507987" indent="-287859">
              <a:buFont typeface="Arial"/>
              <a:buChar char="•"/>
            </a:pPr>
            <a:r>
              <a:rPr lang="en" sz="1467"/>
              <a:t>Manual processes</a:t>
            </a:r>
            <a:endParaRPr/>
          </a:p>
          <a:p>
            <a:pPr marL="507987" indent="-287859">
              <a:buFont typeface="Arial"/>
              <a:buChar char="•"/>
            </a:pPr>
            <a:r>
              <a:rPr lang="en" sz="1467"/>
              <a:t>Hard-to-track configurations</a:t>
            </a:r>
            <a:endParaRPr/>
          </a:p>
          <a:p>
            <a:pPr marL="507987" indent="-203195">
              <a:buNone/>
            </a:pPr>
            <a:endParaRPr/>
          </a:p>
          <a:p>
            <a:pPr marL="457189" indent="-220128">
              <a:buNone/>
            </a:pPr>
            <a:endParaRPr/>
          </a:p>
        </p:txBody>
      </p:sp>
      <p:sp>
        <p:nvSpPr>
          <p:cNvPr id="2993" name="Google Shape;2993;p289"/>
          <p:cNvSpPr txBox="1">
            <a:spLocks noGrp="1"/>
          </p:cNvSpPr>
          <p:nvPr>
            <p:ph type="body" idx="3"/>
          </p:nvPr>
        </p:nvSpPr>
        <p:spPr>
          <a:xfrm>
            <a:off x="6480000" y="1800000"/>
            <a:ext cx="5040000" cy="4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396" indent="0">
              <a:buNone/>
            </a:pPr>
            <a:r>
              <a:rPr lang="en" sz="1600"/>
              <a:t>Technologies</a:t>
            </a:r>
            <a:endParaRPr sz="1600"/>
          </a:p>
          <a:p>
            <a:pPr marL="457189" indent="-220128">
              <a:buNone/>
            </a:pPr>
            <a:endParaRPr sz="1867"/>
          </a:p>
          <a:p>
            <a:pPr marL="457189" indent="-304792"/>
            <a:r>
              <a:rPr lang="en" sz="1867"/>
              <a:t>Terraform</a:t>
            </a:r>
            <a:endParaRPr/>
          </a:p>
          <a:p>
            <a:pPr marL="457189" indent="-220128">
              <a:buNone/>
            </a:pPr>
            <a:endParaRPr sz="1867"/>
          </a:p>
          <a:p>
            <a:pPr marL="457189" indent="-304792"/>
            <a:r>
              <a:rPr lang="en" sz="1867"/>
              <a:t>Ansible</a:t>
            </a:r>
            <a:endParaRPr/>
          </a:p>
          <a:p>
            <a:pPr marL="457189" indent="-220128">
              <a:buNone/>
            </a:pPr>
            <a:endParaRPr sz="1867"/>
          </a:p>
          <a:p>
            <a:pPr marL="457189" indent="-304792"/>
            <a:r>
              <a:rPr lang="en" sz="1867"/>
              <a:t>DSC</a:t>
            </a:r>
            <a:endParaRPr/>
          </a:p>
          <a:p>
            <a:pPr marL="457189" indent="-220128">
              <a:buNone/>
            </a:pPr>
            <a:endParaRPr sz="1867"/>
          </a:p>
          <a:p>
            <a:pPr marL="457189" indent="-304792"/>
            <a:r>
              <a:rPr lang="en" sz="1867"/>
              <a:t>CHEF</a:t>
            </a:r>
            <a:endParaRPr sz="1867"/>
          </a:p>
        </p:txBody>
      </p:sp>
      <p:pic>
        <p:nvPicPr>
          <p:cNvPr id="2995" name="Google Shape;2995;p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8453" y="2282687"/>
            <a:ext cx="1053548" cy="105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Google Shape;2996;p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77025" y="2912191"/>
            <a:ext cx="1053547" cy="105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Google Shape;2997;p2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30572" y="3785629"/>
            <a:ext cx="1621296" cy="8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8" name="Google Shape;2998;p2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50616" y="4479235"/>
            <a:ext cx="848088" cy="8480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76;p82">
            <a:extLst>
              <a:ext uri="{FF2B5EF4-FFF2-40B4-BE49-F238E27FC236}">
                <a16:creationId xmlns:a16="http://schemas.microsoft.com/office/drawing/2014/main" id="{C8A53C26-B57C-4B23-9746-6AA4D47480AB}"/>
              </a:ext>
            </a:extLst>
          </p:cNvPr>
          <p:cNvSpPr txBox="1">
            <a:spLocks/>
          </p:cNvSpPr>
          <p:nvPr/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8945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•"/>
              <a:defRPr sz="1333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marR="0" lvl="1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marR="0" lvl="2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None/>
              <a:defRPr sz="14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marR="0" lvl="3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marR="0" lvl="4" indent="-304792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000"/>
              </a:spcBef>
              <a:buFont typeface="Montserrat"/>
              <a:buNone/>
            </a:pPr>
            <a:r>
              <a:rPr lang="en-GB">
                <a:solidFill>
                  <a:schemeClr val="bg2"/>
                </a:solidFill>
              </a:rPr>
              <a:t>DevOps Concept</a:t>
            </a:r>
            <a:endParaRPr lang="en-GB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3"/>
          <p:cNvSpPr txBox="1">
            <a:spLocks noGrp="1"/>
          </p:cNvSpPr>
          <p:nvPr>
            <p:ph type="body" idx="1"/>
          </p:nvPr>
        </p:nvSpPr>
        <p:spPr>
          <a:xfrm>
            <a:off x="539999" y="2160000"/>
            <a:ext cx="9303655" cy="43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837"/>
              </a:buClr>
              <a:buSzPts val="1800"/>
              <a:buChar char="●"/>
            </a:pPr>
            <a:r>
              <a:rPr lang="en-GB" sz="2200" b="1" dirty="0"/>
              <a:t>Consistency</a:t>
            </a:r>
            <a:br>
              <a:rPr lang="en-GB" dirty="0"/>
            </a:br>
            <a:r>
              <a:rPr lang="en-GB" sz="2200" dirty="0"/>
              <a:t>Consistently achieve standardised provisioning or deployment</a:t>
            </a:r>
            <a:endParaRPr sz="22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837"/>
              </a:buClr>
              <a:buSzPts val="1800"/>
              <a:buChar char="●"/>
            </a:pPr>
            <a:r>
              <a:rPr lang="en-GB" sz="2200" b="1" dirty="0"/>
              <a:t>Accelerating</a:t>
            </a:r>
            <a:br>
              <a:rPr lang="en-GB" sz="2200" dirty="0"/>
            </a:br>
            <a:r>
              <a:rPr lang="en-GB" sz="2200" dirty="0" err="1"/>
              <a:t>Accelerating</a:t>
            </a:r>
            <a:r>
              <a:rPr lang="en-GB" sz="2200" dirty="0"/>
              <a:t> provisioning or deployment rapidly</a:t>
            </a:r>
            <a:endParaRPr lang="pl-PL" sz="2200" dirty="0"/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FF2837"/>
              </a:buClr>
              <a:buFont typeface="Nunito"/>
              <a:buChar char="●"/>
            </a:pPr>
            <a:r>
              <a:rPr lang="en-US" sz="2200" b="1" dirty="0"/>
              <a:t>Reusability</a:t>
            </a:r>
            <a:br>
              <a:rPr lang="en-US" sz="2200" dirty="0"/>
            </a:br>
            <a:r>
              <a:rPr lang="en-US" sz="2200" dirty="0"/>
              <a:t>Reusable JSON code for repeatable or similar provisioning or deployment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837"/>
              </a:buClr>
              <a:buSzPts val="1800"/>
              <a:buChar char="●"/>
            </a:pPr>
            <a:r>
              <a:rPr lang="en-GB" sz="2200" b="1" dirty="0"/>
              <a:t>Extensibility</a:t>
            </a:r>
            <a:br>
              <a:rPr lang="en-GB" sz="2200" dirty="0"/>
            </a:br>
            <a:r>
              <a:rPr lang="en-GB" sz="2200" dirty="0" err="1"/>
              <a:t>IaC</a:t>
            </a:r>
            <a:r>
              <a:rPr lang="en-GB" sz="2200" dirty="0"/>
              <a:t> is a key DevOps practice and is used in conjunction with continuous delivery.</a:t>
            </a:r>
            <a:endParaRPr sz="2200" dirty="0"/>
          </a:p>
        </p:txBody>
      </p:sp>
      <p:sp>
        <p:nvSpPr>
          <p:cNvPr id="682" name="Google Shape;682;p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Main benefits of Infrastructure as Code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83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DevOps Concept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540000" y="2160000"/>
            <a:ext cx="576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333333"/>
                </a:solidFill>
              </a:rPr>
              <a:t>Terraform is used to create, manage, and update infrastructure resources.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333333"/>
                </a:solidFill>
              </a:rPr>
              <a:t>A provider is responsible for understanding API interactions and exposing resources.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SzPts val="18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https://www.terraform.io/docs/providers/index.html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PROVIDER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Terraform Basics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013" y="5189250"/>
            <a:ext cx="1092962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2400" y="792000"/>
            <a:ext cx="1203342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05250" y="792000"/>
            <a:ext cx="2098442" cy="6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53200" y="646000"/>
            <a:ext cx="898550" cy="8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55502" y="2132538"/>
            <a:ext cx="2098448" cy="59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09450" y="2025200"/>
            <a:ext cx="1671475" cy="8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08000" y="4916982"/>
            <a:ext cx="1092950" cy="106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84398" y="4824804"/>
            <a:ext cx="1870425" cy="124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52401" y="3417381"/>
            <a:ext cx="2199123" cy="8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36949" y="3102750"/>
            <a:ext cx="1816488" cy="1816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540000" y="2160000"/>
            <a:ext cx="576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333333"/>
                </a:solidFill>
              </a:rPr>
              <a:t>The tfstate file is used by Terraform to </a:t>
            </a:r>
            <a:r>
              <a:rPr lang="en-GB" b="1">
                <a:solidFill>
                  <a:srgbClr val="333333"/>
                </a:solidFill>
              </a:rPr>
              <a:t>map real world resources to your configuration</a:t>
            </a:r>
            <a:r>
              <a:rPr lang="en-GB">
                <a:solidFill>
                  <a:srgbClr val="333333"/>
                </a:solidFill>
              </a:rPr>
              <a:t>, keep track of </a:t>
            </a:r>
            <a:r>
              <a:rPr lang="en-GB" b="1">
                <a:solidFill>
                  <a:srgbClr val="333333"/>
                </a:solidFill>
              </a:rPr>
              <a:t>metadata</a:t>
            </a:r>
            <a:r>
              <a:rPr lang="en-GB">
                <a:solidFill>
                  <a:srgbClr val="333333"/>
                </a:solidFill>
              </a:rPr>
              <a:t>, and to improve </a:t>
            </a:r>
            <a:r>
              <a:rPr lang="en-GB" b="1">
                <a:solidFill>
                  <a:srgbClr val="333333"/>
                </a:solidFill>
              </a:rPr>
              <a:t>performance </a:t>
            </a:r>
            <a:r>
              <a:rPr lang="en-GB">
                <a:solidFill>
                  <a:srgbClr val="333333"/>
                </a:solidFill>
              </a:rPr>
              <a:t>for large infrastructures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333333"/>
                </a:solidFill>
              </a:rPr>
              <a:t>Is stored by default in a </a:t>
            </a:r>
            <a:r>
              <a:rPr lang="en-GB" b="1">
                <a:solidFill>
                  <a:srgbClr val="333333"/>
                </a:solidFill>
              </a:rPr>
              <a:t>local </a:t>
            </a:r>
            <a:r>
              <a:rPr lang="en-GB">
                <a:solidFill>
                  <a:srgbClr val="333333"/>
                </a:solidFill>
              </a:rPr>
              <a:t>file named "</a:t>
            </a:r>
            <a:r>
              <a:rPr lang="en-GB" i="1">
                <a:solidFill>
                  <a:srgbClr val="333333"/>
                </a:solidFill>
              </a:rPr>
              <a:t>terraform.tfstate</a:t>
            </a:r>
            <a:r>
              <a:rPr lang="en-GB">
                <a:solidFill>
                  <a:srgbClr val="333333"/>
                </a:solidFill>
              </a:rPr>
              <a:t>", but it can also be stored remotely.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WHAT IS THE TFSTATE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Terraform Basics</a:t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0000" y="1772400"/>
            <a:ext cx="5587200" cy="378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Piotr Rogala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/>
              <a:t>Current working in</a:t>
            </a:r>
            <a:endParaRPr lang="pl-PL" dirty="0"/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lang="pl-PL" dirty="0"/>
              <a:t>Azure </a:t>
            </a:r>
            <a:r>
              <a:rPr lang="pl-PL" dirty="0" err="1"/>
              <a:t>Cloud</a:t>
            </a:r>
            <a:r>
              <a:rPr lang="pl-PL" dirty="0"/>
              <a:t> Architect </a:t>
            </a:r>
            <a:r>
              <a:rPr lang="pl-PL" dirty="0" err="1"/>
              <a:t>Lead</a:t>
            </a:r>
            <a:endParaRPr lang="pl-PL" dirty="0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pl-PL" dirty="0"/>
              <a:t>MVP Azure</a:t>
            </a:r>
            <a:endParaRPr lang="en-US" dirty="0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/>
              <a:t>Blog:</a:t>
            </a:r>
            <a:endParaRPr lang="en-US" b="1" dirty="0">
              <a:hlinkClick r:id="rId3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/>
              <a:t>Group leader: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E7343DA-BC13-4113-AAAC-A3C6D33947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56" y="3916781"/>
            <a:ext cx="2356529" cy="544148"/>
          </a:xfrm>
          <a:prstGeom prst="rect">
            <a:avLst/>
          </a:prstGeom>
        </p:spPr>
      </p:pic>
      <p:pic>
        <p:nvPicPr>
          <p:cNvPr id="8" name="Obraz 7" descr="Obraz zawierający niebo&#10;&#10;Opis wygenerowany przy wysokim poziomie pewności">
            <a:extLst>
              <a:ext uri="{FF2B5EF4-FFF2-40B4-BE49-F238E27FC236}">
                <a16:creationId xmlns:a16="http://schemas.microsoft.com/office/drawing/2014/main" id="{C45E27E9-570D-4140-9BA0-3615FE2D9A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3997084"/>
            <a:ext cx="2743200" cy="1106777"/>
          </a:xfrm>
          <a:prstGeom prst="rect">
            <a:avLst/>
          </a:prstGeom>
        </p:spPr>
      </p:pic>
      <p:pic>
        <p:nvPicPr>
          <p:cNvPr id="9" name="Symbol zastępczy zawartości 4">
            <a:extLst>
              <a:ext uri="{FF2B5EF4-FFF2-40B4-BE49-F238E27FC236}">
                <a16:creationId xmlns:a16="http://schemas.microsoft.com/office/drawing/2014/main" id="{0D1FAF8C-ED97-45F7-BC85-D9D6D848D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99" y="1989483"/>
            <a:ext cx="2743201" cy="366591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1E5BE71-42D8-40A9-A057-C0950DB18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57" y="4460929"/>
            <a:ext cx="2372655" cy="860840"/>
          </a:xfrm>
          <a:prstGeom prst="rect">
            <a:avLst/>
          </a:prstGeom>
        </p:spPr>
      </p:pic>
      <p:pic>
        <p:nvPicPr>
          <p:cNvPr id="13" name="Obraz 12" descr="Obraz zawierający osoba, mężczyzna, noszenie, patrzenie&#10;&#10;Opis wygenerowany automatycznie">
            <a:extLst>
              <a:ext uri="{FF2B5EF4-FFF2-40B4-BE49-F238E27FC236}">
                <a16:creationId xmlns:a16="http://schemas.microsoft.com/office/drawing/2014/main" id="{8D36559E-D3B1-4DF9-BEF5-465A44ABD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8" y="1032249"/>
            <a:ext cx="2743201" cy="2812789"/>
          </a:xfrm>
          <a:prstGeom prst="rect">
            <a:avLst/>
          </a:prstGeom>
        </p:spPr>
      </p:pic>
      <p:pic>
        <p:nvPicPr>
          <p:cNvPr id="1026" name="Picture 2" descr="Image result for linkedin icon">
            <a:extLst>
              <a:ext uri="{FF2B5EF4-FFF2-40B4-BE49-F238E27FC236}">
                <a16:creationId xmlns:a16="http://schemas.microsoft.com/office/drawing/2014/main" id="{0C20FD4B-3DB4-421A-8EBA-D93948C0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68" y="5824366"/>
            <a:ext cx="586198" cy="5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witter icon">
            <a:extLst>
              <a:ext uri="{FF2B5EF4-FFF2-40B4-BE49-F238E27FC236}">
                <a16:creationId xmlns:a16="http://schemas.microsoft.com/office/drawing/2014/main" id="{A0EE4362-C482-40CD-B7A8-08B4448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68" y="5203285"/>
            <a:ext cx="586198" cy="5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586943A-9929-4363-9471-51C6E8DD5687}"/>
              </a:ext>
            </a:extLst>
          </p:cNvPr>
          <p:cNvSpPr txBox="1"/>
          <p:nvPr/>
        </p:nvSpPr>
        <p:spPr>
          <a:xfrm>
            <a:off x="8949439" y="5279447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latin typeface="Nunito" panose="020B0604020202020204" charset="0"/>
              </a:rPr>
              <a:t>@</a:t>
            </a:r>
            <a:r>
              <a:rPr lang="pl-PL" b="1" dirty="0" err="1">
                <a:latin typeface="Nunito" panose="020B0604020202020204" charset="0"/>
              </a:rPr>
              <a:t>RogalaPiotr</a:t>
            </a:r>
            <a:endParaRPr lang="en-US" b="1" dirty="0">
              <a:latin typeface="Nunito" panose="020B0604020202020204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FADB3C1-AC70-4B83-874C-8BECBD6BC238}"/>
              </a:ext>
            </a:extLst>
          </p:cNvPr>
          <p:cNvSpPr txBox="1"/>
          <p:nvPr/>
        </p:nvSpPr>
        <p:spPr>
          <a:xfrm>
            <a:off x="8949439" y="5923835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unito" panose="020B0604020202020204" charset="0"/>
              </a:rPr>
              <a:t>linkedin.com/in/</a:t>
            </a:r>
            <a:r>
              <a:rPr lang="en-US" b="1" dirty="0" err="1">
                <a:latin typeface="Nunito" panose="020B0604020202020204" charset="0"/>
              </a:rPr>
              <a:t>rogalapiotr</a:t>
            </a:r>
            <a:endParaRPr lang="en-US" b="1" dirty="0"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40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xfrm>
            <a:off x="540000" y="2160000"/>
            <a:ext cx="576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333333"/>
                </a:solidFill>
              </a:rPr>
              <a:t>A "backend" in Terraform determines how state is loaded and how an operation such as apply is executed. This abstraction enables non-local file state storage, remote execution, etc.</a:t>
            </a: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333333"/>
                </a:solidFill>
              </a:rPr>
              <a:t>By default Terraform uses the "</a:t>
            </a:r>
            <a:r>
              <a:rPr lang="en-GB" b="1">
                <a:solidFill>
                  <a:srgbClr val="333333"/>
                </a:solidFill>
              </a:rPr>
              <a:t>local</a:t>
            </a:r>
            <a:r>
              <a:rPr lang="en-GB">
                <a:solidFill>
                  <a:srgbClr val="333333"/>
                </a:solidFill>
              </a:rPr>
              <a:t>" backend</a:t>
            </a: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GB" b="1">
                <a:solidFill>
                  <a:srgbClr val="333333"/>
                </a:solidFill>
              </a:rPr>
              <a:t>Working in a team:</a:t>
            </a:r>
            <a:r>
              <a:rPr lang="en-GB">
                <a:solidFill>
                  <a:srgbClr val="333333"/>
                </a:solidFill>
              </a:rPr>
              <a:t> Backends can store their state remotely and protect that state with locks to prevent corruption.</a:t>
            </a:r>
            <a:endParaRPr>
              <a:solidFill>
                <a:srgbClr val="333333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GB" b="1">
                <a:solidFill>
                  <a:srgbClr val="333333"/>
                </a:solidFill>
              </a:rPr>
              <a:t>Keeping sensitive information off disk:</a:t>
            </a:r>
            <a:r>
              <a:rPr lang="en-GB">
                <a:solidFill>
                  <a:srgbClr val="333333"/>
                </a:solidFill>
              </a:rPr>
              <a:t> State is retrieved from backends on demand and only stored in memory.</a:t>
            </a:r>
            <a:endParaRPr>
              <a:solidFill>
                <a:srgbClr val="333333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GB" b="1">
                <a:solidFill>
                  <a:srgbClr val="333333"/>
                </a:solidFill>
              </a:rPr>
              <a:t>Remote operations</a:t>
            </a:r>
            <a:endParaRPr b="1"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BACKEND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Terraform Basics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1200" y="1255600"/>
            <a:ext cx="16764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150" y="900000"/>
            <a:ext cx="21971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46750" y="3122500"/>
            <a:ext cx="1765300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24051" y="3189912"/>
            <a:ext cx="1765300" cy="175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body" idx="1"/>
          </p:nvPr>
        </p:nvSpPr>
        <p:spPr>
          <a:xfrm>
            <a:off x="540000" y="2160000"/>
            <a:ext cx="5400000" cy="30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333333"/>
                </a:solidFill>
              </a:rPr>
              <a:t>The </a:t>
            </a:r>
            <a:r>
              <a:rPr lang="en-GB" b="1">
                <a:solidFill>
                  <a:srgbClr val="333333"/>
                </a:solidFill>
              </a:rPr>
              <a:t>terraform plan</a:t>
            </a:r>
            <a:r>
              <a:rPr lang="en-GB">
                <a:solidFill>
                  <a:srgbClr val="333333"/>
                </a:solidFill>
              </a:rPr>
              <a:t> command is used to create an execution plan. Terraform performs a refresh, unless explicitly disabled, and then determines what actions are necessary to achieve the desired state specified in the configuration files.</a:t>
            </a: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PLAN-APPLY-VALIDATE</a:t>
            </a: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Terraform Basics</a:t>
            </a:r>
            <a:endParaRPr/>
          </a:p>
        </p:txBody>
      </p:sp>
      <p:sp>
        <p:nvSpPr>
          <p:cNvPr id="248" name="Google Shape;248;p33"/>
          <p:cNvSpPr/>
          <p:nvPr/>
        </p:nvSpPr>
        <p:spPr>
          <a:xfrm>
            <a:off x="1754861" y="3753103"/>
            <a:ext cx="8682277" cy="27424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6454800" y="679409"/>
            <a:ext cx="5400000" cy="3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333333"/>
                </a:solidFill>
              </a:rPr>
              <a:t>The </a:t>
            </a:r>
            <a:r>
              <a:rPr lang="en-GB" b="1">
                <a:solidFill>
                  <a:srgbClr val="333333"/>
                </a:solidFill>
              </a:rPr>
              <a:t>terraform apply</a:t>
            </a:r>
            <a:r>
              <a:rPr lang="en-GB">
                <a:solidFill>
                  <a:srgbClr val="333333"/>
                </a:solidFill>
              </a:rPr>
              <a:t> command is used to apply the changes required to reach the desired state of the configuration, or the pre-determined set of actions generated by a terraform plan execution plan.</a:t>
            </a: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333333"/>
                </a:solidFill>
              </a:rPr>
              <a:t>The </a:t>
            </a:r>
            <a:r>
              <a:rPr lang="en-GB" b="1">
                <a:solidFill>
                  <a:srgbClr val="333333"/>
                </a:solidFill>
              </a:rPr>
              <a:t>terraform validate</a:t>
            </a:r>
            <a:r>
              <a:rPr lang="en-GB">
                <a:solidFill>
                  <a:srgbClr val="333333"/>
                </a:solidFill>
              </a:rPr>
              <a:t> command is used to validate the syntax of the terraform files. Terraform performs a syntax check on all the terraform files in the directory, and will display an error if any of the files doesn't validate.</a:t>
            </a: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861" y="3753103"/>
            <a:ext cx="8682277" cy="27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540000" y="2160000"/>
            <a:ext cx="576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b="1">
                <a:solidFill>
                  <a:srgbClr val="333333"/>
                </a:solidFill>
              </a:rPr>
              <a:t>Terraform import </a:t>
            </a:r>
            <a:r>
              <a:rPr lang="en-GB">
                <a:solidFill>
                  <a:srgbClr val="333333"/>
                </a:solidFill>
              </a:rPr>
              <a:t>is able to import existing infrastructure. This allows you take resources you've created by some other means and bring it under Terraform management.</a:t>
            </a: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333333"/>
                </a:solidFill>
              </a:rPr>
              <a:t>Infrastructure managed by Terraform will be destroyed with command </a:t>
            </a:r>
            <a:r>
              <a:rPr lang="en-GB" b="1">
                <a:solidFill>
                  <a:srgbClr val="333333"/>
                </a:solidFill>
              </a:rPr>
              <a:t>terraform destroy</a:t>
            </a:r>
            <a:r>
              <a:rPr lang="en-GB">
                <a:solidFill>
                  <a:srgbClr val="333333"/>
                </a:solidFill>
              </a:rPr>
              <a:t>. 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IMPORT / DESTROY</a:t>
            </a:r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Terraform Basics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9999" y="1236650"/>
            <a:ext cx="4433475" cy="438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body" idx="1"/>
          </p:nvPr>
        </p:nvSpPr>
        <p:spPr>
          <a:xfrm>
            <a:off x="540000" y="2160000"/>
            <a:ext cx="576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-GB" dirty="0">
                <a:solidFill>
                  <a:srgbClr val="333333"/>
                </a:solidFill>
              </a:rPr>
              <a:t>A </a:t>
            </a:r>
            <a:r>
              <a:rPr lang="en-GB" b="1" dirty="0">
                <a:solidFill>
                  <a:srgbClr val="333333"/>
                </a:solidFill>
              </a:rPr>
              <a:t>module </a:t>
            </a:r>
            <a:r>
              <a:rPr lang="en-GB" dirty="0">
                <a:solidFill>
                  <a:srgbClr val="333333"/>
                </a:solidFill>
              </a:rPr>
              <a:t>is a container for multiple resources that are used together. </a:t>
            </a:r>
            <a:endParaRPr dirty="0">
              <a:solidFill>
                <a:srgbClr val="333333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333333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-GB" dirty="0">
                <a:solidFill>
                  <a:srgbClr val="333333"/>
                </a:solidFill>
              </a:rPr>
              <a:t>A module can call other modules, which lets you include the</a:t>
            </a:r>
            <a:r>
              <a:rPr lang="en-GB" b="1" dirty="0">
                <a:solidFill>
                  <a:srgbClr val="333333"/>
                </a:solidFill>
              </a:rPr>
              <a:t> child module</a:t>
            </a:r>
            <a:r>
              <a:rPr lang="en-GB" dirty="0">
                <a:solidFill>
                  <a:srgbClr val="333333"/>
                </a:solidFill>
              </a:rPr>
              <a:t>'s resources into the configuration in a concise way. </a:t>
            </a:r>
            <a:endParaRPr dirty="0">
              <a:solidFill>
                <a:srgbClr val="333333"/>
              </a:solidFill>
            </a:endParaRPr>
          </a:p>
        </p:txBody>
      </p:sp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l-PL" dirty="0"/>
              <a:t>Moduls</a:t>
            </a: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Project Organization</a:t>
            </a:r>
            <a:endParaRPr/>
          </a:p>
        </p:txBody>
      </p:sp>
      <p:pic>
        <p:nvPicPr>
          <p:cNvPr id="286" name="Google Shape;28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400" y="1772400"/>
            <a:ext cx="5587201" cy="3192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>
            <a:spLocks noGrp="1"/>
          </p:cNvSpPr>
          <p:nvPr>
            <p:ph type="body" idx="1"/>
          </p:nvPr>
        </p:nvSpPr>
        <p:spPr>
          <a:xfrm>
            <a:off x="540000" y="2160000"/>
            <a:ext cx="54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b="1">
                <a:solidFill>
                  <a:srgbClr val="333333"/>
                </a:solidFill>
              </a:rPr>
              <a:t>Data sources</a:t>
            </a:r>
            <a:r>
              <a:rPr lang="en-GB">
                <a:solidFill>
                  <a:srgbClr val="333333"/>
                </a:solidFill>
              </a:rPr>
              <a:t> allow data to be </a:t>
            </a:r>
            <a:r>
              <a:rPr lang="en-GB" b="1">
                <a:solidFill>
                  <a:srgbClr val="333333"/>
                </a:solidFill>
              </a:rPr>
              <a:t>fetched or computed</a:t>
            </a:r>
            <a:r>
              <a:rPr lang="en-GB">
                <a:solidFill>
                  <a:srgbClr val="333333"/>
                </a:solidFill>
              </a:rPr>
              <a:t> for use elsewhere in Terraform configuration. Use of data sources allows a Terraform configuration to make use of information defined </a:t>
            </a:r>
            <a:r>
              <a:rPr lang="en-GB" b="1">
                <a:solidFill>
                  <a:srgbClr val="333333"/>
                </a:solidFill>
              </a:rPr>
              <a:t>outside </a:t>
            </a:r>
            <a:r>
              <a:rPr lang="en-GB">
                <a:solidFill>
                  <a:srgbClr val="333333"/>
                </a:solidFill>
              </a:rPr>
              <a:t>of Terraform, or defined by another separate Terraform configuration.</a:t>
            </a: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b="1">
                <a:solidFill>
                  <a:srgbClr val="333333"/>
                </a:solidFill>
              </a:rPr>
              <a:t>Data Resource Behavior:</a:t>
            </a:r>
            <a:endParaRPr b="1">
              <a:solidFill>
                <a:srgbClr val="333333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DATASOURCES</a:t>
            </a:r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Project Organization</a:t>
            </a:r>
            <a:endParaRPr/>
          </a:p>
        </p:txBody>
      </p:sp>
      <p:pic>
        <p:nvPicPr>
          <p:cNvPr id="304" name="Google Shape;30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400" y="900000"/>
            <a:ext cx="554355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>
            <a:spLocks noGrp="1"/>
          </p:cNvSpPr>
          <p:nvPr>
            <p:ph type="body" idx="1"/>
          </p:nvPr>
        </p:nvSpPr>
        <p:spPr>
          <a:xfrm>
            <a:off x="6602250" y="4060900"/>
            <a:ext cx="5400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333333"/>
              </a:solidFill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760625" y="5573675"/>
            <a:ext cx="2019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Constant query values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760625" y="4975150"/>
            <a:ext cx="5610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Undefined query values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4130050" y="5573675"/>
            <a:ext cx="2019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Refresh phase 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4130050" y="4975150"/>
            <a:ext cx="2019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Apply phase 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0" name="Google Shape;310;p39"/>
          <p:cNvCxnSpPr/>
          <p:nvPr/>
        </p:nvCxnSpPr>
        <p:spPr>
          <a:xfrm>
            <a:off x="723125" y="4626125"/>
            <a:ext cx="900" cy="142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" name="Google Shape;311;p39"/>
          <p:cNvCxnSpPr>
            <a:stCxn id="307" idx="1"/>
            <a:endCxn id="307" idx="1"/>
          </p:cNvCxnSpPr>
          <p:nvPr/>
        </p:nvCxnSpPr>
        <p:spPr>
          <a:xfrm>
            <a:off x="760625" y="51934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2" name="Google Shape;312;p39"/>
          <p:cNvCxnSpPr>
            <a:endCxn id="309" idx="1"/>
          </p:cNvCxnSpPr>
          <p:nvPr/>
        </p:nvCxnSpPr>
        <p:spPr>
          <a:xfrm>
            <a:off x="2892850" y="5187100"/>
            <a:ext cx="12372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13" name="Google Shape;313;p39"/>
          <p:cNvCxnSpPr/>
          <p:nvPr/>
        </p:nvCxnSpPr>
        <p:spPr>
          <a:xfrm>
            <a:off x="2892850" y="5788775"/>
            <a:ext cx="12372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body" idx="1"/>
          </p:nvPr>
        </p:nvSpPr>
        <p:spPr>
          <a:xfrm>
            <a:off x="540000" y="1761413"/>
            <a:ext cx="5400000" cy="17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GB">
                <a:solidFill>
                  <a:srgbClr val="333333"/>
                </a:solidFill>
              </a:rPr>
              <a:t>Terraform allows to </a:t>
            </a:r>
            <a:r>
              <a:rPr lang="en-GB" b="1">
                <a:solidFill>
                  <a:srgbClr val="333333"/>
                </a:solidFill>
              </a:rPr>
              <a:t>explicitly</a:t>
            </a:r>
            <a:r>
              <a:rPr lang="en-GB">
                <a:solidFill>
                  <a:srgbClr val="333333"/>
                </a:solidFill>
              </a:rPr>
              <a:t> define inter-resource dependencies with “depends_on” meta-argument to define the order in which resources are deployed.</a:t>
            </a:r>
            <a:endParaRPr>
              <a:solidFill>
                <a:srgbClr val="333333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GB">
                <a:solidFill>
                  <a:srgbClr val="333333"/>
                </a:solidFill>
              </a:rPr>
              <a:t>At the same time </a:t>
            </a:r>
            <a:r>
              <a:rPr lang="en-GB" b="1">
                <a:solidFill>
                  <a:srgbClr val="333333"/>
                </a:solidFill>
              </a:rPr>
              <a:t>implicit</a:t>
            </a:r>
            <a:r>
              <a:rPr lang="en-GB">
                <a:solidFill>
                  <a:srgbClr val="333333"/>
                </a:solidFill>
              </a:rPr>
              <a:t> dependencies are done with interpolation expressions.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DEPENDS_ON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Project Organization</a:t>
            </a:r>
            <a:endParaRPr/>
          </a:p>
        </p:txBody>
      </p:sp>
      <p:sp>
        <p:nvSpPr>
          <p:cNvPr id="322" name="Google Shape;322;p40"/>
          <p:cNvSpPr txBox="1">
            <a:spLocks noGrp="1"/>
          </p:cNvSpPr>
          <p:nvPr>
            <p:ph type="body" idx="1"/>
          </p:nvPr>
        </p:nvSpPr>
        <p:spPr>
          <a:xfrm>
            <a:off x="6447125" y="900000"/>
            <a:ext cx="4821000" cy="3639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module “loc_ami” {</a:t>
            </a:r>
            <a:endParaRPr sz="1200" b="1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source = “../../modules/loc_ami”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module “app1” {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source = “../../modules/app”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name = “my_cool_app”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num_instances = 1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associate_public_ip = true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2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ami = “${module.loc_ami.ami_id}”</a:t>
            </a:r>
            <a:endParaRPr sz="1200" b="1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instance_type = “t2.medium”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Implicit dependency</a:t>
            </a:r>
            <a:endParaRPr sz="1200" b="1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40"/>
          <p:cNvSpPr txBox="1">
            <a:spLocks noGrp="1"/>
          </p:cNvSpPr>
          <p:nvPr>
            <p:ph type="body" idx="1"/>
          </p:nvPr>
        </p:nvSpPr>
        <p:spPr>
          <a:xfrm>
            <a:off x="829500" y="3667125"/>
            <a:ext cx="4821000" cy="2796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resource "aws_s3_bucket" "example" {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bucket = "terraform-getting-started-guide"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acl    = "private"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resource "aws_instance" "example" {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ami           = "ami-2757f631"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instance_type = "t2.micro"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depends_on = [aws_s3_bucket.example]</a:t>
            </a:r>
            <a:endParaRPr sz="1200" b="1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Explicit dependency</a:t>
            </a:r>
            <a:endParaRPr sz="1200" b="1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>
            <a:spLocks noGrp="1"/>
          </p:cNvSpPr>
          <p:nvPr>
            <p:ph type="body" idx="1"/>
          </p:nvPr>
        </p:nvSpPr>
        <p:spPr>
          <a:xfrm>
            <a:off x="540000" y="2809800"/>
            <a:ext cx="4580100" cy="1656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variable "person" {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 </a:t>
            </a:r>
            <a:r>
              <a:rPr lang="en-GB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lang="en-GB" sz="12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object({ name=string, age=number })</a:t>
            </a: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default = "</a:t>
            </a:r>
            <a:r>
              <a:rPr lang="en-GB" sz="1200">
                <a:solidFill>
                  <a:srgbClr val="000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 name </a:t>
            </a:r>
            <a:r>
              <a:rPr lang="en-GB" sz="1200" b="1">
                <a:solidFill>
                  <a:srgbClr val="000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000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"John", age  </a:t>
            </a:r>
            <a:r>
              <a:rPr lang="en-GB" sz="1200" b="1">
                <a:solidFill>
                  <a:srgbClr val="000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0000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52}</a:t>
            </a: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OBJECT TYPES</a:t>
            </a:r>
            <a:endParaRPr/>
          </a:p>
        </p:txBody>
      </p:sp>
      <p:sp>
        <p:nvSpPr>
          <p:cNvPr id="343" name="Google Shape;343;p42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Project Organization</a:t>
            </a:r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1"/>
          </p:nvPr>
        </p:nvSpPr>
        <p:spPr>
          <a:xfrm>
            <a:off x="5374925" y="792000"/>
            <a:ext cx="6225300" cy="56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variable "images" {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 </a:t>
            </a:r>
            <a:r>
              <a:rPr lang="en-GB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lang="en-GB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map(object(</a:t>
            </a:r>
            <a:r>
              <a:rPr lang="en-GB" sz="12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{ network_num=number, az_zone=string }</a:t>
            </a:r>
            <a:r>
              <a:rPr lang="en-GB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default = {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production_a = {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network_num    = 1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az_zone = "us-east-1a"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production_b = {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network_num    = 2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az_zone = "us-east-1b"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staging_a = {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network_num    = 1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az_zone = "us-east-1a"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42"/>
          <p:cNvSpPr txBox="1">
            <a:spLocks noGrp="1"/>
          </p:cNvSpPr>
          <p:nvPr>
            <p:ph type="body" idx="1"/>
          </p:nvPr>
        </p:nvSpPr>
        <p:spPr>
          <a:xfrm>
            <a:off x="540000" y="4674475"/>
            <a:ext cx="4580100" cy="1756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variable "zones" {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 </a:t>
            </a:r>
            <a:r>
              <a:rPr lang="en-GB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lang="en-GB" sz="12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tuple([string, number, bool])</a:t>
            </a: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default </a:t>
            </a:r>
            <a:r>
              <a:rPr lang="en-GB"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["a", 12, true]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SzPts val="1800"/>
              <a:buNone/>
            </a:pPr>
            <a:r>
              <a:rPr lang="en-GB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/>
          </a:p>
        </p:txBody>
      </p:sp>
      <p:sp>
        <p:nvSpPr>
          <p:cNvPr id="346" name="Google Shape;346;p42"/>
          <p:cNvSpPr txBox="1">
            <a:spLocks noGrp="1"/>
          </p:cNvSpPr>
          <p:nvPr>
            <p:ph type="body" idx="1"/>
          </p:nvPr>
        </p:nvSpPr>
        <p:spPr>
          <a:xfrm>
            <a:off x="540000" y="1936800"/>
            <a:ext cx="6669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333333"/>
                </a:solidFill>
              </a:rPr>
              <a:t>New </a:t>
            </a:r>
            <a:r>
              <a:rPr lang="en-GB" b="1">
                <a:solidFill>
                  <a:srgbClr val="333333"/>
                </a:solidFill>
              </a:rPr>
              <a:t>objects types</a:t>
            </a:r>
            <a:r>
              <a:rPr lang="en-GB">
                <a:solidFill>
                  <a:srgbClr val="333333"/>
                </a:solidFill>
              </a:rPr>
              <a:t> in version 0.12.</a:t>
            </a:r>
            <a:br>
              <a:rPr lang="en-GB">
                <a:solidFill>
                  <a:srgbClr val="333333"/>
                </a:solidFill>
              </a:rPr>
            </a:br>
            <a:endParaRPr b="1">
              <a:solidFill>
                <a:srgbClr val="333333"/>
              </a:solidFill>
            </a:endParaRPr>
          </a:p>
        </p:txBody>
      </p:sp>
      <p:pic>
        <p:nvPicPr>
          <p:cNvPr id="347" name="Google Shape;34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3850" y="4531150"/>
            <a:ext cx="1475900" cy="14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rgbClr val="28282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471" y="774923"/>
            <a:ext cx="10560513" cy="6187345"/>
          </a:xfrm>
          <a:prstGeom prst="rect">
            <a:avLst/>
          </a:prstGeom>
        </p:spPr>
      </p:pic>
      <p:sp>
        <p:nvSpPr>
          <p:cNvPr id="120" name="Title"/>
          <p:cNvSpPr txBox="1">
            <a:spLocks/>
          </p:cNvSpPr>
          <p:nvPr/>
        </p:nvSpPr>
        <p:spPr>
          <a:xfrm>
            <a:off x="3945191" y="3690488"/>
            <a:ext cx="4301618" cy="899282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4800" b="0" cap="none" spc="-102" baseline="0" dirty="0" smtClean="0">
                <a:ln w="3175">
                  <a:noFill/>
                </a:ln>
                <a:gradFill>
                  <a:gsLst>
                    <a:gs pos="21239">
                      <a:schemeClr val="bg2">
                        <a:lumMod val="50000"/>
                      </a:schemeClr>
                    </a:gs>
                    <a:gs pos="84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8960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703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  <a:sym typeface="Arial"/>
              </a:rPr>
              <a:t>Microsoft Azure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65957" y="4737700"/>
            <a:ext cx="4660087" cy="594187"/>
            <a:chOff x="3841472" y="4832204"/>
            <a:chExt cx="4753531" cy="606102"/>
          </a:xfrm>
        </p:grpSpPr>
        <p:sp>
          <p:nvSpPr>
            <p:cNvPr id="123" name="TextBox 122"/>
            <p:cNvSpPr txBox="1"/>
            <p:nvPr/>
          </p:nvSpPr>
          <p:spPr>
            <a:xfrm>
              <a:off x="3841472" y="4832204"/>
              <a:ext cx="4753531" cy="606102"/>
            </a:xfrm>
            <a:prstGeom prst="rect">
              <a:avLst/>
            </a:prstGeom>
            <a:noFill/>
          </p:spPr>
          <p:txBody>
            <a:bodyPr wrap="square" lIns="179234" tIns="143387" rIns="179234" bIns="143387" rtlCol="0">
              <a:spAutoFit/>
            </a:bodyPr>
            <a:lstStyle/>
            <a:p>
              <a:pPr marL="0" marR="0" lvl="0" indent="0" algn="ctr" defTabSz="8960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157" b="0" i="0" u="none" strike="noStrike" kern="0" cap="none" spc="49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  <a:sym typeface="Arial"/>
                </a:rPr>
                <a:t>Global        Trusted        Hybrid</a:t>
              </a: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5369055" y="5098481"/>
              <a:ext cx="62238" cy="62238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Arial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6971538" y="5098481"/>
              <a:ext cx="62238" cy="62238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Arial"/>
              </a:endParaRPr>
            </a:p>
          </p:txBody>
        </p:sp>
      </p:grp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4768672" y="1975206"/>
            <a:ext cx="2654658" cy="1443153"/>
          </a:xfrm>
          <a:custGeom>
            <a:avLst/>
            <a:gdLst>
              <a:gd name="T0" fmla="*/ 316 w 407"/>
              <a:gd name="T1" fmla="*/ 220 h 220"/>
              <a:gd name="T2" fmla="*/ 71 w 407"/>
              <a:gd name="T3" fmla="*/ 220 h 220"/>
              <a:gd name="T4" fmla="*/ 0 w 407"/>
              <a:gd name="T5" fmla="*/ 148 h 220"/>
              <a:gd name="T6" fmla="*/ 7 w 407"/>
              <a:gd name="T7" fmla="*/ 118 h 220"/>
              <a:gd name="T8" fmla="*/ 71 w 407"/>
              <a:gd name="T9" fmla="*/ 76 h 220"/>
              <a:gd name="T10" fmla="*/ 105 w 407"/>
              <a:gd name="T11" fmla="*/ 84 h 220"/>
              <a:gd name="T12" fmla="*/ 211 w 407"/>
              <a:gd name="T13" fmla="*/ 0 h 220"/>
              <a:gd name="T14" fmla="*/ 294 w 407"/>
              <a:gd name="T15" fmla="*/ 38 h 220"/>
              <a:gd name="T16" fmla="*/ 316 w 407"/>
              <a:gd name="T17" fmla="*/ 35 h 220"/>
              <a:gd name="T18" fmla="*/ 407 w 407"/>
              <a:gd name="T19" fmla="*/ 128 h 220"/>
              <a:gd name="T20" fmla="*/ 316 w 407"/>
              <a:gd name="T21" fmla="*/ 220 h 220"/>
              <a:gd name="T22" fmla="*/ 71 w 407"/>
              <a:gd name="T23" fmla="*/ 84 h 220"/>
              <a:gd name="T24" fmla="*/ 14 w 407"/>
              <a:gd name="T25" fmla="*/ 121 h 220"/>
              <a:gd name="T26" fmla="*/ 8 w 407"/>
              <a:gd name="T27" fmla="*/ 148 h 220"/>
              <a:gd name="T28" fmla="*/ 71 w 407"/>
              <a:gd name="T29" fmla="*/ 212 h 220"/>
              <a:gd name="T30" fmla="*/ 316 w 407"/>
              <a:gd name="T31" fmla="*/ 212 h 220"/>
              <a:gd name="T32" fmla="*/ 399 w 407"/>
              <a:gd name="T33" fmla="*/ 128 h 220"/>
              <a:gd name="T34" fmla="*/ 316 w 407"/>
              <a:gd name="T35" fmla="*/ 43 h 220"/>
              <a:gd name="T36" fmla="*/ 293 w 407"/>
              <a:gd name="T37" fmla="*/ 46 h 220"/>
              <a:gd name="T38" fmla="*/ 291 w 407"/>
              <a:gd name="T39" fmla="*/ 47 h 220"/>
              <a:gd name="T40" fmla="*/ 289 w 407"/>
              <a:gd name="T41" fmla="*/ 45 h 220"/>
              <a:gd name="T42" fmla="*/ 211 w 407"/>
              <a:gd name="T43" fmla="*/ 8 h 220"/>
              <a:gd name="T44" fmla="*/ 111 w 407"/>
              <a:gd name="T45" fmla="*/ 91 h 220"/>
              <a:gd name="T46" fmla="*/ 110 w 407"/>
              <a:gd name="T47" fmla="*/ 97 h 220"/>
              <a:gd name="T48" fmla="*/ 105 w 407"/>
              <a:gd name="T49" fmla="*/ 94 h 220"/>
              <a:gd name="T50" fmla="*/ 71 w 407"/>
              <a:gd name="T51" fmla="*/ 84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07" h="220">
                <a:moveTo>
                  <a:pt x="316" y="220"/>
                </a:moveTo>
                <a:cubicBezTo>
                  <a:pt x="71" y="220"/>
                  <a:pt x="71" y="220"/>
                  <a:pt x="71" y="220"/>
                </a:cubicBezTo>
                <a:cubicBezTo>
                  <a:pt x="32" y="220"/>
                  <a:pt x="0" y="188"/>
                  <a:pt x="0" y="148"/>
                </a:cubicBezTo>
                <a:cubicBezTo>
                  <a:pt x="0" y="137"/>
                  <a:pt x="2" y="127"/>
                  <a:pt x="7" y="118"/>
                </a:cubicBezTo>
                <a:cubicBezTo>
                  <a:pt x="18" y="92"/>
                  <a:pt x="44" y="76"/>
                  <a:pt x="71" y="76"/>
                </a:cubicBezTo>
                <a:cubicBezTo>
                  <a:pt x="83" y="76"/>
                  <a:pt x="94" y="79"/>
                  <a:pt x="105" y="84"/>
                </a:cubicBezTo>
                <a:cubicBezTo>
                  <a:pt x="116" y="35"/>
                  <a:pt x="160" y="0"/>
                  <a:pt x="211" y="0"/>
                </a:cubicBezTo>
                <a:cubicBezTo>
                  <a:pt x="243" y="0"/>
                  <a:pt x="273" y="14"/>
                  <a:pt x="294" y="38"/>
                </a:cubicBezTo>
                <a:cubicBezTo>
                  <a:pt x="301" y="36"/>
                  <a:pt x="308" y="35"/>
                  <a:pt x="316" y="35"/>
                </a:cubicBezTo>
                <a:cubicBezTo>
                  <a:pt x="366" y="35"/>
                  <a:pt x="407" y="77"/>
                  <a:pt x="407" y="128"/>
                </a:cubicBezTo>
                <a:cubicBezTo>
                  <a:pt x="407" y="179"/>
                  <a:pt x="366" y="220"/>
                  <a:pt x="316" y="220"/>
                </a:cubicBezTo>
                <a:close/>
                <a:moveTo>
                  <a:pt x="71" y="84"/>
                </a:moveTo>
                <a:cubicBezTo>
                  <a:pt x="47" y="84"/>
                  <a:pt x="24" y="98"/>
                  <a:pt x="14" y="121"/>
                </a:cubicBezTo>
                <a:cubicBezTo>
                  <a:pt x="10" y="130"/>
                  <a:pt x="8" y="139"/>
                  <a:pt x="8" y="148"/>
                </a:cubicBezTo>
                <a:cubicBezTo>
                  <a:pt x="8" y="183"/>
                  <a:pt x="36" y="212"/>
                  <a:pt x="71" y="212"/>
                </a:cubicBezTo>
                <a:cubicBezTo>
                  <a:pt x="316" y="212"/>
                  <a:pt x="316" y="212"/>
                  <a:pt x="316" y="212"/>
                </a:cubicBezTo>
                <a:cubicBezTo>
                  <a:pt x="362" y="212"/>
                  <a:pt x="399" y="174"/>
                  <a:pt x="399" y="128"/>
                </a:cubicBezTo>
                <a:cubicBezTo>
                  <a:pt x="399" y="81"/>
                  <a:pt x="362" y="43"/>
                  <a:pt x="316" y="43"/>
                </a:cubicBezTo>
                <a:cubicBezTo>
                  <a:pt x="308" y="43"/>
                  <a:pt x="301" y="44"/>
                  <a:pt x="293" y="46"/>
                </a:cubicBezTo>
                <a:cubicBezTo>
                  <a:pt x="291" y="47"/>
                  <a:pt x="291" y="47"/>
                  <a:pt x="291" y="47"/>
                </a:cubicBezTo>
                <a:cubicBezTo>
                  <a:pt x="289" y="45"/>
                  <a:pt x="289" y="45"/>
                  <a:pt x="289" y="45"/>
                </a:cubicBezTo>
                <a:cubicBezTo>
                  <a:pt x="270" y="21"/>
                  <a:pt x="241" y="8"/>
                  <a:pt x="211" y="8"/>
                </a:cubicBezTo>
                <a:cubicBezTo>
                  <a:pt x="162" y="8"/>
                  <a:pt x="120" y="43"/>
                  <a:pt x="111" y="91"/>
                </a:cubicBezTo>
                <a:cubicBezTo>
                  <a:pt x="110" y="97"/>
                  <a:pt x="110" y="97"/>
                  <a:pt x="110" y="97"/>
                </a:cubicBezTo>
                <a:cubicBezTo>
                  <a:pt x="105" y="94"/>
                  <a:pt x="105" y="94"/>
                  <a:pt x="105" y="94"/>
                </a:cubicBezTo>
                <a:cubicBezTo>
                  <a:pt x="95" y="87"/>
                  <a:pt x="83" y="84"/>
                  <a:pt x="71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02208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EDE129F4-818F-4F21-9350-2B9DF795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06" y="434975"/>
            <a:ext cx="10450188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8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32"/>
        </a:solidFill>
        <a:effectLst/>
      </p:bgPr>
    </p:bg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258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AZURE SERVICES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69" name="Google Shape;2369;p258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</p:spPr>
        <p:txBody>
          <a:bodyPr spcFirstLastPara="1" vert="horz" wrap="square" lIns="0" tIns="0" rIns="0" bIns="900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2"/>
                </a:solidFill>
              </a:rPr>
              <a:t>Why Cloud?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2370" name="Google Shape;2370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925" y="1565451"/>
            <a:ext cx="8685000" cy="501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232229-7E6B-4319-977E-35BF8FC3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&amp; Azure </a:t>
            </a:r>
            <a:r>
              <a:rPr lang="pl-PL" dirty="0" err="1"/>
              <a:t>DevOps</a:t>
            </a:r>
            <a:r>
              <a:rPr lang="pl-PL" dirty="0"/>
              <a:t> &amp; Git Hub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1B0E8C-26E6-4286-81F5-6D96EAEEF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Azure</a:t>
            </a:r>
          </a:p>
          <a:p>
            <a:pPr lvl="1"/>
            <a:r>
              <a:rPr lang="pl-PL" dirty="0"/>
              <a:t>$200 for 30 </a:t>
            </a:r>
            <a:r>
              <a:rPr lang="pl-PL" dirty="0" err="1"/>
              <a:t>days</a:t>
            </a:r>
            <a:endParaRPr lang="pl-PL" dirty="0"/>
          </a:p>
          <a:p>
            <a:pPr lvl="1"/>
            <a:r>
              <a:rPr lang="pl-PL" dirty="0"/>
              <a:t>12 </a:t>
            </a:r>
            <a:r>
              <a:rPr lang="pl-PL" dirty="0" err="1"/>
              <a:t>months</a:t>
            </a:r>
            <a:r>
              <a:rPr lang="pl-PL" dirty="0"/>
              <a:t> of popular </a:t>
            </a:r>
            <a:r>
              <a:rPr lang="pl-PL" dirty="0" err="1"/>
              <a:t>free</a:t>
            </a:r>
            <a:r>
              <a:rPr lang="pl-PL" dirty="0"/>
              <a:t> services</a:t>
            </a:r>
          </a:p>
          <a:p>
            <a:pPr lvl="1"/>
            <a:r>
              <a:rPr lang="pl-PL" dirty="0" err="1"/>
              <a:t>Always</a:t>
            </a:r>
            <a:r>
              <a:rPr lang="pl-PL" dirty="0"/>
              <a:t> </a:t>
            </a:r>
            <a:r>
              <a:rPr lang="pl-PL" dirty="0" err="1"/>
              <a:t>free</a:t>
            </a:r>
            <a:r>
              <a:rPr lang="pl-PL" dirty="0"/>
              <a:t> 25+ services</a:t>
            </a:r>
          </a:p>
          <a:p>
            <a:r>
              <a:rPr lang="pl-PL" dirty="0"/>
              <a:t>Azure </a:t>
            </a:r>
            <a:r>
              <a:rPr lang="pl-PL" dirty="0" err="1"/>
              <a:t>DevOps</a:t>
            </a:r>
            <a:endParaRPr lang="pl-PL" dirty="0"/>
          </a:p>
          <a:p>
            <a:pPr lvl="1"/>
            <a:r>
              <a:rPr lang="pl-PL" dirty="0" err="1"/>
              <a:t>Individuals</a:t>
            </a:r>
            <a:r>
              <a:rPr lang="pl-PL" dirty="0"/>
              <a:t> – </a:t>
            </a:r>
            <a:r>
              <a:rPr lang="pl-PL" dirty="0" err="1"/>
              <a:t>Free</a:t>
            </a:r>
            <a:endParaRPr lang="pl-PL" dirty="0"/>
          </a:p>
          <a:p>
            <a:pPr lvl="1"/>
            <a:r>
              <a:rPr lang="pl-PL" dirty="0" err="1"/>
              <a:t>Repository</a:t>
            </a:r>
            <a:r>
              <a:rPr lang="pl-PL" dirty="0"/>
              <a:t> Public and </a:t>
            </a:r>
            <a:r>
              <a:rPr lang="pl-PL" dirty="0" err="1"/>
              <a:t>Private</a:t>
            </a:r>
            <a:r>
              <a:rPr lang="pl-PL" dirty="0"/>
              <a:t> - </a:t>
            </a:r>
            <a:r>
              <a:rPr lang="pl-PL" dirty="0" err="1"/>
              <a:t>free</a:t>
            </a:r>
            <a:endParaRPr lang="pl-PL" dirty="0"/>
          </a:p>
          <a:p>
            <a:pPr lvl="1"/>
            <a:r>
              <a:rPr lang="en-US" dirty="0"/>
              <a:t>1 hosted job with 1,800 minutes per month for CI/CD</a:t>
            </a:r>
            <a:endParaRPr lang="pl-PL" dirty="0"/>
          </a:p>
          <a:p>
            <a:r>
              <a:rPr lang="pl-PL" dirty="0"/>
              <a:t>GitHub</a:t>
            </a:r>
          </a:p>
          <a:p>
            <a:pPr lvl="1"/>
            <a:r>
              <a:rPr lang="pl-PL" dirty="0" err="1"/>
              <a:t>Individuals</a:t>
            </a:r>
            <a:r>
              <a:rPr lang="pl-PL" dirty="0"/>
              <a:t> – </a:t>
            </a:r>
            <a:r>
              <a:rPr lang="pl-PL" dirty="0" err="1"/>
              <a:t>Free</a:t>
            </a:r>
            <a:endParaRPr lang="pl-PL" dirty="0"/>
          </a:p>
          <a:p>
            <a:pPr lvl="1"/>
            <a:r>
              <a:rPr lang="pl-PL" dirty="0" err="1"/>
              <a:t>Repository</a:t>
            </a:r>
            <a:r>
              <a:rPr lang="pl-PL" dirty="0"/>
              <a:t> Public and </a:t>
            </a:r>
            <a:r>
              <a:rPr lang="pl-PL" dirty="0" err="1"/>
              <a:t>Private</a:t>
            </a:r>
            <a:r>
              <a:rPr lang="pl-PL" dirty="0"/>
              <a:t> - </a:t>
            </a:r>
            <a:r>
              <a:rPr lang="pl-PL" dirty="0" err="1"/>
              <a:t>free</a:t>
            </a:r>
            <a:endParaRPr lang="pl-PL" dirty="0"/>
          </a:p>
          <a:p>
            <a:pPr lvl="1"/>
            <a:r>
              <a:rPr lang="pl-PL" dirty="0"/>
              <a:t>3 </a:t>
            </a:r>
            <a:r>
              <a:rPr lang="pl-PL" dirty="0" err="1"/>
              <a:t>collaborators</a:t>
            </a:r>
            <a:endParaRPr lang="pl-PL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23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194"/>
          <p:cNvSpPr/>
          <p:nvPr/>
        </p:nvSpPr>
        <p:spPr>
          <a:xfrm rot="-5400000">
            <a:off x="2019864" y="2140726"/>
            <a:ext cx="2034333" cy="5313971"/>
          </a:xfrm>
          <a:prstGeom prst="round2SameRect">
            <a:avLst>
              <a:gd name="adj1" fmla="val 4555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1" name="Google Shape;2701;p194"/>
          <p:cNvSpPr/>
          <p:nvPr/>
        </p:nvSpPr>
        <p:spPr>
          <a:xfrm rot="-5400000">
            <a:off x="2005487" y="48821"/>
            <a:ext cx="2034333" cy="5313971"/>
          </a:xfrm>
          <a:prstGeom prst="round2SameRect">
            <a:avLst>
              <a:gd name="adj1" fmla="val 4555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2" name="Google Shape;2702;p194"/>
          <p:cNvSpPr/>
          <p:nvPr/>
        </p:nvSpPr>
        <p:spPr>
          <a:xfrm rot="5400000" flipH="1">
            <a:off x="8355719" y="1987251"/>
            <a:ext cx="1898814" cy="5756440"/>
          </a:xfrm>
          <a:prstGeom prst="round2SameRect">
            <a:avLst>
              <a:gd name="adj1" fmla="val 405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3" name="Google Shape;2703;p194"/>
          <p:cNvSpPr/>
          <p:nvPr/>
        </p:nvSpPr>
        <p:spPr>
          <a:xfrm rot="-5400000">
            <a:off x="7993960" y="-142453"/>
            <a:ext cx="1985820" cy="5745031"/>
          </a:xfrm>
          <a:prstGeom prst="round2SameRect">
            <a:avLst>
              <a:gd name="adj1" fmla="val 4889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46625" rIns="0" bIns="466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4" name="Google Shape;2704;p194"/>
          <p:cNvSpPr/>
          <p:nvPr/>
        </p:nvSpPr>
        <p:spPr>
          <a:xfrm>
            <a:off x="7864623" y="3916064"/>
            <a:ext cx="351469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CDN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Front Door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Traffic Manager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Application Gateway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Load Balancer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05" name="Google Shape;2705;p194"/>
          <p:cNvSpPr txBox="1"/>
          <p:nvPr/>
        </p:nvSpPr>
        <p:spPr>
          <a:xfrm>
            <a:off x="678399" y="1235405"/>
            <a:ext cx="387980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Virtual Network 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Virtual WAN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ExpressRoute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VPN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DNS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6" name="Google Shape;2706;p194"/>
          <p:cNvSpPr txBox="1"/>
          <p:nvPr/>
        </p:nvSpPr>
        <p:spPr>
          <a:xfrm>
            <a:off x="664621" y="4161460"/>
            <a:ext cx="3749268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Network Watcher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ExpressRoute Monitor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Azure Monitor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Virtual Network TAP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7" name="Google Shape;2707;p194"/>
          <p:cNvSpPr txBox="1"/>
          <p:nvPr/>
        </p:nvSpPr>
        <p:spPr>
          <a:xfrm>
            <a:off x="8346524" y="994752"/>
            <a:ext cx="300290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DDoS Protection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Firewall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Network Security Groups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Web Application Firewall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501C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C501C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Virtual Network Endpoints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DC501C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1" name="Google Shape;2711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9947" y="1029887"/>
            <a:ext cx="6065339" cy="520008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708;p194">
            <a:extLst>
              <a:ext uri="{FF2B5EF4-FFF2-40B4-BE49-F238E27FC236}">
                <a16:creationId xmlns:a16="http://schemas.microsoft.com/office/drawing/2014/main" id="{58928848-1C4E-4FC3-8E1D-28878D5C4A83}"/>
              </a:ext>
            </a:extLst>
          </p:cNvPr>
          <p:cNvSpPr txBox="1">
            <a:spLocks/>
          </p:cNvSpPr>
          <p:nvPr/>
        </p:nvSpPr>
        <p:spPr>
          <a:xfrm>
            <a:off x="552705" y="381604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32"/>
              </a:buClr>
              <a:buSzPts val="3600"/>
              <a:buFont typeface="Nunito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161632"/>
                </a:solidFill>
                <a:effectLst/>
                <a:uLnTx/>
                <a:uFillTx/>
                <a:latin typeface="Nunito"/>
                <a:ea typeface="+mj-ea"/>
                <a:cs typeface="+mj-cs"/>
                <a:sym typeface="Arial"/>
              </a:rPr>
              <a:t>AZURE NETWORKING BASICS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161632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202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</a:pPr>
            <a:r>
              <a:rPr lang="en-US" sz="3000"/>
              <a:t>LOAD BALANCING IN AZURE</a:t>
            </a:r>
            <a:endParaRPr sz="3000"/>
          </a:p>
        </p:txBody>
      </p:sp>
      <p:sp>
        <p:nvSpPr>
          <p:cNvPr id="2838" name="Google Shape;2838;p202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45720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"/>
              <a:buNone/>
            </a:pPr>
            <a:r>
              <a:rPr lang="en-US">
                <a:solidFill>
                  <a:schemeClr val="dk2"/>
                </a:solidFill>
              </a:rPr>
              <a:t>Azure cloud foundations workshop</a:t>
            </a:r>
            <a:endParaRPr sz="1300" b="0" i="0" u="none" strike="noStrike" cap="non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9" name="Google Shape;2839;p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7238" y="3299247"/>
            <a:ext cx="4892140" cy="99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0" name="Google Shape;2840;p202"/>
          <p:cNvSpPr/>
          <p:nvPr/>
        </p:nvSpPr>
        <p:spPr>
          <a:xfrm>
            <a:off x="4593090" y="3310614"/>
            <a:ext cx="6117243" cy="938397"/>
          </a:xfrm>
          <a:custGeom>
            <a:avLst/>
            <a:gdLst/>
            <a:ahLst/>
            <a:cxnLst/>
            <a:rect l="l" t="t" r="r" b="b"/>
            <a:pathLst>
              <a:path w="3642444" h="3202926" extrusionOk="0">
                <a:moveTo>
                  <a:pt x="0" y="3202926"/>
                </a:moveTo>
                <a:lnTo>
                  <a:pt x="141454" y="0"/>
                </a:lnTo>
                <a:lnTo>
                  <a:pt x="3465627" y="0"/>
                </a:lnTo>
                <a:lnTo>
                  <a:pt x="3642444" y="3187770"/>
                </a:lnTo>
                <a:lnTo>
                  <a:pt x="0" y="3202926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1" name="Google Shape;2841;p202"/>
          <p:cNvSpPr/>
          <p:nvPr/>
        </p:nvSpPr>
        <p:spPr>
          <a:xfrm>
            <a:off x="6874130" y="3393339"/>
            <a:ext cx="3590670" cy="772945"/>
          </a:xfrm>
          <a:custGeom>
            <a:avLst/>
            <a:gdLst/>
            <a:ahLst/>
            <a:cxnLst/>
            <a:rect l="l" t="t" r="r" b="b"/>
            <a:pathLst>
              <a:path w="3642444" h="3202926" extrusionOk="0">
                <a:moveTo>
                  <a:pt x="0" y="3202926"/>
                </a:moveTo>
                <a:lnTo>
                  <a:pt x="141454" y="0"/>
                </a:lnTo>
                <a:lnTo>
                  <a:pt x="3465627" y="0"/>
                </a:lnTo>
                <a:lnTo>
                  <a:pt x="3642444" y="3187770"/>
                </a:lnTo>
                <a:lnTo>
                  <a:pt x="0" y="3202926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2" name="Google Shape;2842;p202"/>
          <p:cNvSpPr txBox="1"/>
          <p:nvPr/>
        </p:nvSpPr>
        <p:spPr>
          <a:xfrm>
            <a:off x="4623992" y="4247490"/>
            <a:ext cx="117211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Region / Zone</a:t>
            </a:r>
            <a:endParaRPr/>
          </a:p>
        </p:txBody>
      </p:sp>
      <p:sp>
        <p:nvSpPr>
          <p:cNvPr id="2843" name="Google Shape;2843;p202"/>
          <p:cNvSpPr txBox="1"/>
          <p:nvPr/>
        </p:nvSpPr>
        <p:spPr>
          <a:xfrm>
            <a:off x="1743124" y="4247490"/>
            <a:ext cx="63831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Global</a:t>
            </a:r>
            <a:endParaRPr/>
          </a:p>
        </p:txBody>
      </p:sp>
      <p:pic>
        <p:nvPicPr>
          <p:cNvPr id="2844" name="Google Shape;2844;p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4948" y="3541231"/>
            <a:ext cx="228378" cy="22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5" name="Google Shape;2845;p2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0437" y="3502643"/>
            <a:ext cx="335672" cy="33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6" name="Google Shape;2846;p2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02867" y="3804905"/>
            <a:ext cx="223764" cy="2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7" name="Google Shape;2847;p20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48616" y="3492096"/>
            <a:ext cx="328890" cy="32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8" name="Google Shape;2848;p20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12531" y="3553823"/>
            <a:ext cx="445938" cy="44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9" name="Google Shape;2849;p20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88831" y="3546982"/>
            <a:ext cx="455133" cy="4551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0" name="Google Shape;2850;p202"/>
          <p:cNvGrpSpPr/>
          <p:nvPr/>
        </p:nvGrpSpPr>
        <p:grpSpPr>
          <a:xfrm>
            <a:off x="5705492" y="2783169"/>
            <a:ext cx="2036288" cy="669065"/>
            <a:chOff x="4147637" y="1008582"/>
            <a:chExt cx="1799247" cy="669065"/>
          </a:xfrm>
        </p:grpSpPr>
        <p:sp>
          <p:nvSpPr>
            <p:cNvPr id="2851" name="Google Shape;2851;p202"/>
            <p:cNvSpPr/>
            <p:nvPr/>
          </p:nvSpPr>
          <p:spPr>
            <a:xfrm>
              <a:off x="4147637" y="1008582"/>
              <a:ext cx="1596411" cy="66906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52" name="Google Shape;2852;p202"/>
            <p:cNvSpPr txBox="1"/>
            <p:nvPr/>
          </p:nvSpPr>
          <p:spPr>
            <a:xfrm>
              <a:off x="4648989" y="1135050"/>
              <a:ext cx="12978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1A1A1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Balancer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1A1A1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(Public)</a:t>
              </a:r>
              <a:endParaRPr sz="105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853" name="Google Shape;2853;p202" descr="Image result for standard load balancer icon"/>
            <p:cNvPicPr preferRelativeResize="0"/>
            <p:nvPr/>
          </p:nvPicPr>
          <p:blipFill rotWithShape="1">
            <a:blip r:embed="rId10">
              <a:alphaModFix/>
            </a:blip>
            <a:srcRect l="17885" t="-10981" r="19208" b="-1"/>
            <a:stretch/>
          </p:blipFill>
          <p:spPr>
            <a:xfrm>
              <a:off x="4223416" y="1119232"/>
              <a:ext cx="456174" cy="422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4" name="Google Shape;2854;p202"/>
          <p:cNvGrpSpPr/>
          <p:nvPr/>
        </p:nvGrpSpPr>
        <p:grpSpPr>
          <a:xfrm>
            <a:off x="2812458" y="2787413"/>
            <a:ext cx="1596411" cy="669065"/>
            <a:chOff x="2812458" y="2787413"/>
            <a:chExt cx="1596411" cy="669065"/>
          </a:xfrm>
        </p:grpSpPr>
        <p:sp>
          <p:nvSpPr>
            <p:cNvPr id="2855" name="Google Shape;2855;p202"/>
            <p:cNvSpPr/>
            <p:nvPr/>
          </p:nvSpPr>
          <p:spPr>
            <a:xfrm>
              <a:off x="2812458" y="2787413"/>
              <a:ext cx="1596411" cy="66906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856" name="Google Shape;2856;p202" descr="Image result for azure traffic manager logo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812458" y="2950367"/>
              <a:ext cx="668516" cy="3509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7" name="Google Shape;2857;p202"/>
            <p:cNvSpPr txBox="1"/>
            <p:nvPr/>
          </p:nvSpPr>
          <p:spPr>
            <a:xfrm>
              <a:off x="3321001" y="2891111"/>
              <a:ext cx="108786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1A1A1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Traffic Manager</a:t>
              </a:r>
              <a:endParaRPr sz="105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58" name="Google Shape;2858;p202"/>
          <p:cNvGrpSpPr/>
          <p:nvPr/>
        </p:nvGrpSpPr>
        <p:grpSpPr>
          <a:xfrm>
            <a:off x="5723420" y="1935744"/>
            <a:ext cx="1578483" cy="669065"/>
            <a:chOff x="4961420" y="1804059"/>
            <a:chExt cx="1578483" cy="669065"/>
          </a:xfrm>
        </p:grpSpPr>
        <p:sp>
          <p:nvSpPr>
            <p:cNvPr id="2859" name="Google Shape;2859;p202"/>
            <p:cNvSpPr/>
            <p:nvPr/>
          </p:nvSpPr>
          <p:spPr>
            <a:xfrm>
              <a:off x="4961420" y="1804059"/>
              <a:ext cx="1578483" cy="66906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860" name="Google Shape;2860;p20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050498" y="1927505"/>
              <a:ext cx="415804" cy="415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1" name="Google Shape;2861;p202"/>
            <p:cNvSpPr txBox="1"/>
            <p:nvPr/>
          </p:nvSpPr>
          <p:spPr>
            <a:xfrm>
              <a:off x="5429914" y="1904574"/>
              <a:ext cx="10682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1A1A1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Application Gateway</a:t>
              </a:r>
              <a:endParaRPr sz="105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62" name="Google Shape;2862;p202"/>
          <p:cNvGrpSpPr/>
          <p:nvPr/>
        </p:nvGrpSpPr>
        <p:grpSpPr>
          <a:xfrm flipH="1">
            <a:off x="1067595" y="2451908"/>
            <a:ext cx="478498" cy="478496"/>
            <a:chOff x="438150" y="527050"/>
            <a:chExt cx="537826" cy="537825"/>
          </a:xfrm>
        </p:grpSpPr>
        <p:sp>
          <p:nvSpPr>
            <p:cNvPr id="2863" name="Google Shape;2863;p202"/>
            <p:cNvSpPr/>
            <p:nvPr/>
          </p:nvSpPr>
          <p:spPr>
            <a:xfrm>
              <a:off x="438150" y="527050"/>
              <a:ext cx="537826" cy="537825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44449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4" name="Google Shape;2864;p202"/>
            <p:cNvSpPr/>
            <p:nvPr/>
          </p:nvSpPr>
          <p:spPr>
            <a:xfrm>
              <a:off x="592369" y="795314"/>
              <a:ext cx="229386" cy="141260"/>
            </a:xfrm>
            <a:custGeom>
              <a:avLst/>
              <a:gdLst/>
              <a:ahLst/>
              <a:cxnLst/>
              <a:rect l="l" t="t" r="r" b="b"/>
              <a:pathLst>
                <a:path w="52" h="32" extrusionOk="0">
                  <a:moveTo>
                    <a:pt x="0" y="32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1" y="0"/>
                    <a:pt x="52" y="11"/>
                    <a:pt x="52" y="24"/>
                  </a:cubicBezTo>
                  <a:cubicBezTo>
                    <a:pt x="52" y="32"/>
                    <a:pt x="52" y="32"/>
                    <a:pt x="52" y="32"/>
                  </a:cubicBezTo>
                </a:path>
              </a:pathLst>
            </a:custGeom>
            <a:noFill/>
            <a:ln w="25400" cap="rnd" cmpd="sng">
              <a:solidFill>
                <a:srgbClr val="4444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5" name="Google Shape;2865;p202"/>
            <p:cNvSpPr/>
            <p:nvPr/>
          </p:nvSpPr>
          <p:spPr>
            <a:xfrm>
              <a:off x="632545" y="646279"/>
              <a:ext cx="149036" cy="149036"/>
            </a:xfrm>
            <a:prstGeom prst="ellipse">
              <a:avLst/>
            </a:prstGeom>
            <a:noFill/>
            <a:ln w="25400" cap="rnd" cmpd="sng">
              <a:solidFill>
                <a:srgbClr val="4444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66" name="Google Shape;2866;p202"/>
          <p:cNvGrpSpPr/>
          <p:nvPr/>
        </p:nvGrpSpPr>
        <p:grpSpPr>
          <a:xfrm>
            <a:off x="1948694" y="2518768"/>
            <a:ext cx="445713" cy="342858"/>
            <a:chOff x="3550089" y="1921607"/>
            <a:chExt cx="575761" cy="365761"/>
          </a:xfrm>
        </p:grpSpPr>
        <p:sp>
          <p:nvSpPr>
            <p:cNvPr id="2867" name="Google Shape;2867;p202"/>
            <p:cNvSpPr/>
            <p:nvPr/>
          </p:nvSpPr>
          <p:spPr>
            <a:xfrm>
              <a:off x="3550089" y="1921608"/>
              <a:ext cx="575761" cy="365760"/>
            </a:xfrm>
            <a:custGeom>
              <a:avLst/>
              <a:gdLst/>
              <a:ahLst/>
              <a:cxnLst/>
              <a:rect l="l" t="t" r="r" b="b"/>
              <a:pathLst>
                <a:path w="923544" h="365760" extrusionOk="0">
                  <a:moveTo>
                    <a:pt x="0" y="0"/>
                  </a:moveTo>
                  <a:lnTo>
                    <a:pt x="246888" y="0"/>
                  </a:lnTo>
                  <a:lnTo>
                    <a:pt x="612648" y="365760"/>
                  </a:lnTo>
                  <a:lnTo>
                    <a:pt x="923544" y="365760"/>
                  </a:lnTo>
                </a:path>
              </a:pathLst>
            </a:custGeom>
            <a:noFill/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8" name="Google Shape;2868;p202"/>
            <p:cNvSpPr/>
            <p:nvPr/>
          </p:nvSpPr>
          <p:spPr>
            <a:xfrm rot="10800000" flipH="1">
              <a:off x="3550089" y="1921607"/>
              <a:ext cx="575761" cy="365760"/>
            </a:xfrm>
            <a:custGeom>
              <a:avLst/>
              <a:gdLst/>
              <a:ahLst/>
              <a:cxnLst/>
              <a:rect l="l" t="t" r="r" b="b"/>
              <a:pathLst>
                <a:path w="923544" h="365760" extrusionOk="0">
                  <a:moveTo>
                    <a:pt x="0" y="0"/>
                  </a:moveTo>
                  <a:lnTo>
                    <a:pt x="246888" y="0"/>
                  </a:lnTo>
                  <a:lnTo>
                    <a:pt x="612648" y="365760"/>
                  </a:lnTo>
                  <a:lnTo>
                    <a:pt x="923544" y="365760"/>
                  </a:lnTo>
                </a:path>
              </a:pathLst>
            </a:custGeom>
            <a:noFill/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69" name="Google Shape;2869;p202"/>
            <p:cNvSpPr/>
            <p:nvPr/>
          </p:nvSpPr>
          <p:spPr>
            <a:xfrm>
              <a:off x="3773419" y="2061625"/>
              <a:ext cx="101654" cy="85725"/>
            </a:xfrm>
            <a:prstGeom prst="ellipse">
              <a:avLst/>
            </a:prstGeom>
            <a:solidFill>
              <a:srgbClr val="9300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70" name="Google Shape;2870;p202"/>
          <p:cNvGrpSpPr/>
          <p:nvPr/>
        </p:nvGrpSpPr>
        <p:grpSpPr>
          <a:xfrm>
            <a:off x="4836874" y="2518767"/>
            <a:ext cx="445713" cy="342858"/>
            <a:chOff x="3550089" y="1921607"/>
            <a:chExt cx="575761" cy="365761"/>
          </a:xfrm>
        </p:grpSpPr>
        <p:sp>
          <p:nvSpPr>
            <p:cNvPr id="2871" name="Google Shape;2871;p202"/>
            <p:cNvSpPr/>
            <p:nvPr/>
          </p:nvSpPr>
          <p:spPr>
            <a:xfrm>
              <a:off x="3550089" y="1921608"/>
              <a:ext cx="575761" cy="365760"/>
            </a:xfrm>
            <a:custGeom>
              <a:avLst/>
              <a:gdLst/>
              <a:ahLst/>
              <a:cxnLst/>
              <a:rect l="l" t="t" r="r" b="b"/>
              <a:pathLst>
                <a:path w="923544" h="365760" extrusionOk="0">
                  <a:moveTo>
                    <a:pt x="0" y="0"/>
                  </a:moveTo>
                  <a:lnTo>
                    <a:pt x="246888" y="0"/>
                  </a:lnTo>
                  <a:lnTo>
                    <a:pt x="612648" y="365760"/>
                  </a:lnTo>
                  <a:lnTo>
                    <a:pt x="923544" y="365760"/>
                  </a:lnTo>
                </a:path>
              </a:pathLst>
            </a:custGeom>
            <a:noFill/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2" name="Google Shape;2872;p202"/>
            <p:cNvSpPr/>
            <p:nvPr/>
          </p:nvSpPr>
          <p:spPr>
            <a:xfrm rot="10800000" flipH="1">
              <a:off x="3550089" y="1921607"/>
              <a:ext cx="575761" cy="365760"/>
            </a:xfrm>
            <a:custGeom>
              <a:avLst/>
              <a:gdLst/>
              <a:ahLst/>
              <a:cxnLst/>
              <a:rect l="l" t="t" r="r" b="b"/>
              <a:pathLst>
                <a:path w="923544" h="365760" extrusionOk="0">
                  <a:moveTo>
                    <a:pt x="0" y="0"/>
                  </a:moveTo>
                  <a:lnTo>
                    <a:pt x="246888" y="0"/>
                  </a:lnTo>
                  <a:lnTo>
                    <a:pt x="612648" y="365760"/>
                  </a:lnTo>
                  <a:lnTo>
                    <a:pt x="923544" y="365760"/>
                  </a:lnTo>
                </a:path>
              </a:pathLst>
            </a:custGeom>
            <a:noFill/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3" name="Google Shape;2873;p202"/>
            <p:cNvSpPr/>
            <p:nvPr/>
          </p:nvSpPr>
          <p:spPr>
            <a:xfrm>
              <a:off x="3773419" y="2061625"/>
              <a:ext cx="101654" cy="85725"/>
            </a:xfrm>
            <a:prstGeom prst="ellipse">
              <a:avLst/>
            </a:prstGeom>
            <a:solidFill>
              <a:srgbClr val="9300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74" name="Google Shape;2874;p202"/>
          <p:cNvGrpSpPr/>
          <p:nvPr/>
        </p:nvGrpSpPr>
        <p:grpSpPr>
          <a:xfrm rot="10800000">
            <a:off x="7678194" y="2517023"/>
            <a:ext cx="445713" cy="342858"/>
            <a:chOff x="3550089" y="1921607"/>
            <a:chExt cx="575761" cy="365761"/>
          </a:xfrm>
        </p:grpSpPr>
        <p:sp>
          <p:nvSpPr>
            <p:cNvPr id="2875" name="Google Shape;2875;p202"/>
            <p:cNvSpPr/>
            <p:nvPr/>
          </p:nvSpPr>
          <p:spPr>
            <a:xfrm>
              <a:off x="3550089" y="1921608"/>
              <a:ext cx="575761" cy="365760"/>
            </a:xfrm>
            <a:custGeom>
              <a:avLst/>
              <a:gdLst/>
              <a:ahLst/>
              <a:cxnLst/>
              <a:rect l="l" t="t" r="r" b="b"/>
              <a:pathLst>
                <a:path w="923544" h="365760" extrusionOk="0">
                  <a:moveTo>
                    <a:pt x="0" y="0"/>
                  </a:moveTo>
                  <a:lnTo>
                    <a:pt x="246888" y="0"/>
                  </a:lnTo>
                  <a:lnTo>
                    <a:pt x="612648" y="365760"/>
                  </a:lnTo>
                  <a:lnTo>
                    <a:pt x="923544" y="365760"/>
                  </a:lnTo>
                </a:path>
              </a:pathLst>
            </a:custGeom>
            <a:noFill/>
            <a:ln w="25400" cap="flat" cmpd="sng">
              <a:solidFill>
                <a:srgbClr val="A5A5A5"/>
              </a:solidFill>
              <a:prstDash val="solid"/>
              <a:round/>
              <a:headEnd type="stealth" w="med" len="med"/>
              <a:tailEnd type="stealth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6" name="Google Shape;2876;p202"/>
            <p:cNvSpPr/>
            <p:nvPr/>
          </p:nvSpPr>
          <p:spPr>
            <a:xfrm rot="10800000" flipH="1">
              <a:off x="3550089" y="1921607"/>
              <a:ext cx="575761" cy="365760"/>
            </a:xfrm>
            <a:custGeom>
              <a:avLst/>
              <a:gdLst/>
              <a:ahLst/>
              <a:cxnLst/>
              <a:rect l="l" t="t" r="r" b="b"/>
              <a:pathLst>
                <a:path w="923544" h="365760" extrusionOk="0">
                  <a:moveTo>
                    <a:pt x="0" y="0"/>
                  </a:moveTo>
                  <a:lnTo>
                    <a:pt x="246888" y="0"/>
                  </a:lnTo>
                  <a:lnTo>
                    <a:pt x="612648" y="365760"/>
                  </a:lnTo>
                  <a:lnTo>
                    <a:pt x="923544" y="365760"/>
                  </a:lnTo>
                </a:path>
              </a:pathLst>
            </a:custGeom>
            <a:noFill/>
            <a:ln w="25400" cap="flat" cmpd="sng">
              <a:solidFill>
                <a:srgbClr val="A5A5A5"/>
              </a:solidFill>
              <a:prstDash val="solid"/>
              <a:round/>
              <a:headEnd type="stealth" w="med" len="med"/>
              <a:tailEnd type="stealth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77" name="Google Shape;2877;p202"/>
            <p:cNvSpPr/>
            <p:nvPr/>
          </p:nvSpPr>
          <p:spPr>
            <a:xfrm>
              <a:off x="3773419" y="2061625"/>
              <a:ext cx="101654" cy="85725"/>
            </a:xfrm>
            <a:prstGeom prst="ellipse">
              <a:avLst/>
            </a:prstGeom>
            <a:solidFill>
              <a:srgbClr val="9300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78" name="Google Shape;2878;p202"/>
          <p:cNvGrpSpPr/>
          <p:nvPr/>
        </p:nvGrpSpPr>
        <p:grpSpPr>
          <a:xfrm>
            <a:off x="8494596" y="2764257"/>
            <a:ext cx="1821132" cy="774304"/>
            <a:chOff x="4147637" y="1008582"/>
            <a:chExt cx="1626276" cy="774304"/>
          </a:xfrm>
        </p:grpSpPr>
        <p:sp>
          <p:nvSpPr>
            <p:cNvPr id="2879" name="Google Shape;2879;p202"/>
            <p:cNvSpPr/>
            <p:nvPr/>
          </p:nvSpPr>
          <p:spPr>
            <a:xfrm>
              <a:off x="4147637" y="1008582"/>
              <a:ext cx="1596411" cy="66906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80" name="Google Shape;2880;p202"/>
            <p:cNvSpPr txBox="1"/>
            <p:nvPr/>
          </p:nvSpPr>
          <p:spPr>
            <a:xfrm>
              <a:off x="4588143" y="1136555"/>
              <a:ext cx="118577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1A1A1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Balancer (Internal)</a:t>
              </a:r>
              <a:endParaRPr sz="105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881" name="Google Shape;2881;p202" descr="Image result for standard load balancer icon"/>
            <p:cNvPicPr preferRelativeResize="0"/>
            <p:nvPr/>
          </p:nvPicPr>
          <p:blipFill rotWithShape="1">
            <a:blip r:embed="rId10">
              <a:alphaModFix/>
            </a:blip>
            <a:srcRect l="17885" t="-10981" r="19208" b="-1"/>
            <a:stretch/>
          </p:blipFill>
          <p:spPr>
            <a:xfrm>
              <a:off x="4223416" y="1119232"/>
              <a:ext cx="456174" cy="422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2" name="Google Shape;2882;p202"/>
          <p:cNvGrpSpPr/>
          <p:nvPr/>
        </p:nvGrpSpPr>
        <p:grpSpPr>
          <a:xfrm>
            <a:off x="2812458" y="1935744"/>
            <a:ext cx="1596411" cy="669065"/>
            <a:chOff x="2050458" y="1804059"/>
            <a:chExt cx="1596411" cy="669065"/>
          </a:xfrm>
        </p:grpSpPr>
        <p:sp>
          <p:nvSpPr>
            <p:cNvPr id="2883" name="Google Shape;2883;p202"/>
            <p:cNvSpPr/>
            <p:nvPr/>
          </p:nvSpPr>
          <p:spPr>
            <a:xfrm>
              <a:off x="2050458" y="1804059"/>
              <a:ext cx="1596411" cy="66906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884" name="Google Shape;2884;p20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210431" y="1961122"/>
              <a:ext cx="348570" cy="348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5" name="Google Shape;2885;p202"/>
            <p:cNvSpPr txBox="1"/>
            <p:nvPr/>
          </p:nvSpPr>
          <p:spPr>
            <a:xfrm>
              <a:off x="2554423" y="1987466"/>
              <a:ext cx="10878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1A1A1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Front Door</a:t>
              </a:r>
              <a:endParaRPr sz="105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886" name="Google Shape;2886;p202"/>
          <p:cNvSpPr txBox="1"/>
          <p:nvPr/>
        </p:nvSpPr>
        <p:spPr>
          <a:xfrm>
            <a:off x="586740" y="4709803"/>
            <a:ext cx="3423296" cy="571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6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Global</a:t>
            </a:r>
            <a:endParaRPr/>
          </a:p>
        </p:txBody>
      </p:sp>
      <p:sp>
        <p:nvSpPr>
          <p:cNvPr id="2887" name="Google Shape;2887;p202"/>
          <p:cNvSpPr txBox="1"/>
          <p:nvPr/>
        </p:nvSpPr>
        <p:spPr>
          <a:xfrm>
            <a:off x="586739" y="5236417"/>
            <a:ext cx="3199479" cy="138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99"/>
              <a:buFont typeface="Noto Sans Symbols"/>
              <a:buNone/>
            </a:pPr>
            <a:r>
              <a:rPr lang="en-US" sz="1665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Route to your closest available service region or your on-prem DC. Offload SSL, improve performance / accelerate websites at the Edge. </a:t>
            </a:r>
            <a:endParaRPr/>
          </a:p>
        </p:txBody>
      </p:sp>
      <p:sp>
        <p:nvSpPr>
          <p:cNvPr id="2888" name="Google Shape;2888;p202"/>
          <p:cNvSpPr txBox="1"/>
          <p:nvPr/>
        </p:nvSpPr>
        <p:spPr>
          <a:xfrm>
            <a:off x="4666162" y="4729993"/>
            <a:ext cx="3023466" cy="571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6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Regional</a:t>
            </a:r>
            <a:endParaRPr/>
          </a:p>
        </p:txBody>
      </p:sp>
      <p:sp>
        <p:nvSpPr>
          <p:cNvPr id="2889" name="Google Shape;2889;p202"/>
          <p:cNvSpPr txBox="1"/>
          <p:nvPr/>
        </p:nvSpPr>
        <p:spPr>
          <a:xfrm>
            <a:off x="4601914" y="5231633"/>
            <a:ext cx="3023466" cy="142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30"/>
              <a:buFont typeface="Noto Sans Symbols"/>
              <a:buNone/>
            </a:pPr>
            <a:r>
              <a:rPr lang="en-US" sz="170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Route across zones and into your VNET.   Offload SSL and build your application-specific logic.  </a:t>
            </a:r>
            <a:endParaRPr/>
          </a:p>
        </p:txBody>
      </p:sp>
      <p:grpSp>
        <p:nvGrpSpPr>
          <p:cNvPr id="2890" name="Google Shape;2890;p202"/>
          <p:cNvGrpSpPr/>
          <p:nvPr/>
        </p:nvGrpSpPr>
        <p:grpSpPr>
          <a:xfrm>
            <a:off x="4154970" y="5089266"/>
            <a:ext cx="4138345" cy="1565534"/>
            <a:chOff x="4005191" y="5089266"/>
            <a:chExt cx="4138345" cy="4093666"/>
          </a:xfrm>
        </p:grpSpPr>
        <p:cxnSp>
          <p:nvCxnSpPr>
            <p:cNvPr id="2891" name="Google Shape;2891;p202"/>
            <p:cNvCxnSpPr/>
            <p:nvPr/>
          </p:nvCxnSpPr>
          <p:spPr>
            <a:xfrm>
              <a:off x="4005191" y="5089266"/>
              <a:ext cx="0" cy="4093666"/>
            </a:xfrm>
            <a:prstGeom prst="straightConnector1">
              <a:avLst/>
            </a:prstGeom>
            <a:noFill/>
            <a:ln w="12700" cap="rnd" cmpd="sng">
              <a:solidFill>
                <a:srgbClr val="8A7B6C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892" name="Google Shape;2892;p202"/>
            <p:cNvCxnSpPr/>
            <p:nvPr/>
          </p:nvCxnSpPr>
          <p:spPr>
            <a:xfrm>
              <a:off x="8143536" y="5089266"/>
              <a:ext cx="0" cy="4093666"/>
            </a:xfrm>
            <a:prstGeom prst="straightConnector1">
              <a:avLst/>
            </a:prstGeom>
            <a:noFill/>
            <a:ln w="12700" cap="rnd" cmpd="sng">
              <a:solidFill>
                <a:srgbClr val="8A7B6C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2893" name="Google Shape;2893;p202"/>
          <p:cNvSpPr txBox="1"/>
          <p:nvPr/>
        </p:nvSpPr>
        <p:spPr>
          <a:xfrm>
            <a:off x="8640803" y="5231633"/>
            <a:ext cx="3023466" cy="142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Route across and between your resources to build your regional application.</a:t>
            </a:r>
            <a:endParaRPr/>
          </a:p>
        </p:txBody>
      </p:sp>
      <p:sp>
        <p:nvSpPr>
          <p:cNvPr id="2894" name="Google Shape;2894;p202"/>
          <p:cNvSpPr txBox="1"/>
          <p:nvPr/>
        </p:nvSpPr>
        <p:spPr>
          <a:xfrm>
            <a:off x="8644375" y="4713962"/>
            <a:ext cx="3899833" cy="571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6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Internal</a:t>
            </a:r>
            <a:endParaRPr/>
          </a:p>
        </p:txBody>
      </p:sp>
      <p:grpSp>
        <p:nvGrpSpPr>
          <p:cNvPr id="2895" name="Google Shape;2895;p202"/>
          <p:cNvGrpSpPr/>
          <p:nvPr/>
        </p:nvGrpSpPr>
        <p:grpSpPr>
          <a:xfrm>
            <a:off x="280290" y="429894"/>
            <a:ext cx="612898" cy="506752"/>
            <a:chOff x="5002941" y="4585507"/>
            <a:chExt cx="609753" cy="504153"/>
          </a:xfrm>
        </p:grpSpPr>
        <p:sp>
          <p:nvSpPr>
            <p:cNvPr id="2896" name="Google Shape;2896;p202"/>
            <p:cNvSpPr/>
            <p:nvPr/>
          </p:nvSpPr>
          <p:spPr>
            <a:xfrm>
              <a:off x="5002941" y="4585507"/>
              <a:ext cx="609753" cy="504153"/>
            </a:xfrm>
            <a:custGeom>
              <a:avLst/>
              <a:gdLst/>
              <a:ahLst/>
              <a:cxnLst/>
              <a:rect l="l" t="t" r="r" b="b"/>
              <a:pathLst>
                <a:path w="262" h="216" extrusionOk="0">
                  <a:moveTo>
                    <a:pt x="31" y="216"/>
                  </a:moveTo>
                  <a:cubicBezTo>
                    <a:pt x="12" y="193"/>
                    <a:pt x="0" y="163"/>
                    <a:pt x="0" y="131"/>
                  </a:cubicBezTo>
                  <a:cubicBezTo>
                    <a:pt x="0" y="59"/>
                    <a:pt x="59" y="0"/>
                    <a:pt x="131" y="0"/>
                  </a:cubicBezTo>
                  <a:cubicBezTo>
                    <a:pt x="203" y="0"/>
                    <a:pt x="262" y="59"/>
                    <a:pt x="262" y="131"/>
                  </a:cubicBezTo>
                  <a:cubicBezTo>
                    <a:pt x="262" y="163"/>
                    <a:pt x="250" y="193"/>
                    <a:pt x="231" y="216"/>
                  </a:cubicBezTo>
                </a:path>
              </a:pathLst>
            </a:custGeom>
            <a:noFill/>
            <a:ln w="3175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65"/>
                <a:buFont typeface="Arial"/>
                <a:buNone/>
              </a:pPr>
              <a:endParaRPr sz="1765" b="0" i="0" u="none" strike="noStrike" cap="none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897" name="Google Shape;2897;p202"/>
            <p:cNvCxnSpPr/>
            <p:nvPr/>
          </p:nvCxnSpPr>
          <p:spPr>
            <a:xfrm rot="10800000" flipH="1">
              <a:off x="5307818" y="4858164"/>
              <a:ext cx="143413" cy="119083"/>
            </a:xfrm>
            <a:prstGeom prst="straightConnector1">
              <a:avLst/>
            </a:prstGeom>
            <a:noFill/>
            <a:ln w="31750" cap="flat" cmpd="sng">
              <a:solidFill>
                <a:schemeClr val="accent3"/>
              </a:solidFill>
              <a:prstDash val="solid"/>
              <a:miter lim="800000"/>
              <a:headEnd type="oval" w="med" len="med"/>
              <a:tailEnd type="none" w="med" len="med"/>
            </a:ln>
          </p:spPr>
        </p:cxnSp>
        <p:cxnSp>
          <p:nvCxnSpPr>
            <p:cNvPr id="2898" name="Google Shape;2898;p202"/>
            <p:cNvCxnSpPr/>
            <p:nvPr/>
          </p:nvCxnSpPr>
          <p:spPr>
            <a:xfrm>
              <a:off x="5307818" y="4585507"/>
              <a:ext cx="0" cy="74942"/>
            </a:xfrm>
            <a:prstGeom prst="straightConnector1">
              <a:avLst/>
            </a:prstGeom>
            <a:noFill/>
            <a:ln w="31750" cap="flat" cmpd="sng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99" name="Google Shape;2899;p202"/>
            <p:cNvCxnSpPr/>
            <p:nvPr/>
          </p:nvCxnSpPr>
          <p:spPr>
            <a:xfrm flipH="1">
              <a:off x="5471327" y="4674074"/>
              <a:ext cx="52800" cy="54503"/>
            </a:xfrm>
            <a:prstGeom prst="straightConnector1">
              <a:avLst/>
            </a:prstGeom>
            <a:noFill/>
            <a:ln w="31750" cap="flat" cmpd="sng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00" name="Google Shape;2900;p202"/>
            <p:cNvCxnSpPr/>
            <p:nvPr/>
          </p:nvCxnSpPr>
          <p:spPr>
            <a:xfrm rot="10800000">
              <a:off x="5539456" y="4875055"/>
              <a:ext cx="73238" cy="0"/>
            </a:xfrm>
            <a:prstGeom prst="straightConnector1">
              <a:avLst/>
            </a:prstGeom>
            <a:noFill/>
            <a:ln w="31750" cap="flat" cmpd="sng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01" name="Google Shape;2901;p202"/>
            <p:cNvCxnSpPr/>
            <p:nvPr/>
          </p:nvCxnSpPr>
          <p:spPr>
            <a:xfrm rot="10800000">
              <a:off x="5002941" y="4875055"/>
              <a:ext cx="73238" cy="0"/>
            </a:xfrm>
            <a:prstGeom prst="straightConnector1">
              <a:avLst/>
            </a:prstGeom>
            <a:noFill/>
            <a:ln w="31750" cap="flat" cmpd="sng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902" name="Google Shape;2902;p202"/>
            <p:cNvCxnSpPr/>
            <p:nvPr/>
          </p:nvCxnSpPr>
          <p:spPr>
            <a:xfrm>
              <a:off x="5091508" y="4674074"/>
              <a:ext cx="52800" cy="54503"/>
            </a:xfrm>
            <a:prstGeom prst="straightConnector1">
              <a:avLst/>
            </a:prstGeom>
            <a:noFill/>
            <a:ln w="31750" cap="flat" cmpd="sng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pic>
        <p:nvPicPr>
          <p:cNvPr id="2903" name="Google Shape;2903;p20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37013" y="3771611"/>
            <a:ext cx="378715" cy="43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Google Shape;2904;p20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011160" y="3851885"/>
            <a:ext cx="293411" cy="29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5" name="Google Shape;2905;p20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265274" y="3850443"/>
            <a:ext cx="289982" cy="289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6" name="Google Shape;2906;p202" descr="Image result for azure logic apps icon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71445" y="3475091"/>
            <a:ext cx="394708" cy="39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7" name="Google Shape;2907;p20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613988" y="3864379"/>
            <a:ext cx="334397" cy="334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8" name="Google Shape;2908;p202"/>
          <p:cNvGrpSpPr/>
          <p:nvPr/>
        </p:nvGrpSpPr>
        <p:grpSpPr>
          <a:xfrm>
            <a:off x="8495195" y="1935744"/>
            <a:ext cx="1578483" cy="669065"/>
            <a:chOff x="4961420" y="1804059"/>
            <a:chExt cx="1578483" cy="669065"/>
          </a:xfrm>
        </p:grpSpPr>
        <p:sp>
          <p:nvSpPr>
            <p:cNvPr id="2909" name="Google Shape;2909;p202"/>
            <p:cNvSpPr/>
            <p:nvPr/>
          </p:nvSpPr>
          <p:spPr>
            <a:xfrm>
              <a:off x="4961420" y="1804059"/>
              <a:ext cx="1578483" cy="66906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910" name="Google Shape;2910;p20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050498" y="1927505"/>
              <a:ext cx="415804" cy="415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1" name="Google Shape;2911;p202"/>
            <p:cNvSpPr txBox="1"/>
            <p:nvPr/>
          </p:nvSpPr>
          <p:spPr>
            <a:xfrm>
              <a:off x="5429914" y="1904574"/>
              <a:ext cx="10682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1A1A1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Application Gateway</a:t>
              </a:r>
              <a:endParaRPr sz="1050" b="0" i="0" u="none" strike="noStrike" cap="none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207"/>
          <p:cNvSpPr txBox="1">
            <a:spLocks noGrp="1"/>
          </p:cNvSpPr>
          <p:nvPr>
            <p:ph type="title" idx="4294967295"/>
          </p:nvPr>
        </p:nvSpPr>
        <p:spPr>
          <a:xfrm>
            <a:off x="696119" y="1094514"/>
            <a:ext cx="10799762" cy="7191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1"/>
                </a:solidFill>
                <a:latin typeface="Nunito"/>
              </a:rPr>
              <a:t>NETWORK PATTERN EXAMPLES</a:t>
            </a:r>
            <a:endParaRPr sz="3000" dirty="0">
              <a:solidFill>
                <a:schemeClr val="accent1"/>
              </a:solidFill>
              <a:latin typeface="Nunito"/>
            </a:endParaRPr>
          </a:p>
        </p:txBody>
      </p:sp>
      <p:pic>
        <p:nvPicPr>
          <p:cNvPr id="3348" name="Google Shape;334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75" y="2319000"/>
            <a:ext cx="3921324" cy="26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9" name="Google Shape;3349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50" y="2348425"/>
            <a:ext cx="3605824" cy="321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0" name="Google Shape;3350;p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1252" y="1813651"/>
            <a:ext cx="3100000" cy="42886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77;p325">
            <a:extLst>
              <a:ext uri="{FF2B5EF4-FFF2-40B4-BE49-F238E27FC236}">
                <a16:creationId xmlns:a16="http://schemas.microsoft.com/office/drawing/2014/main" id="{7FC7F1DD-E342-4C81-9D1A-CE7AE7CDD353}"/>
              </a:ext>
            </a:extLst>
          </p:cNvPr>
          <p:cNvSpPr txBox="1"/>
          <p:nvPr/>
        </p:nvSpPr>
        <p:spPr>
          <a:xfrm>
            <a:off x="529889" y="414701"/>
            <a:ext cx="5038725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2837"/>
              </a:buClr>
              <a:buSzPts val="2000"/>
              <a:buFont typeface="Montserrat"/>
              <a:buNone/>
              <a:tabLst/>
              <a:defRPr/>
            </a:pPr>
            <a:r>
              <a: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srgbClr val="FF2837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Azure Cloud </a:t>
            </a:r>
            <a:r>
              <a:rPr kumimoji="0" lang="pl-PL" sz="1300" b="0" i="0" u="none" strike="noStrike" kern="0" cap="none" spc="0" normalizeH="0" baseline="0" noProof="0" dirty="0">
                <a:ln>
                  <a:noFill/>
                </a:ln>
                <a:solidFill>
                  <a:srgbClr val="FF2837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16163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 Slides">
  <a:themeElements>
    <a:clrScheme name="Nordcloud">
      <a:dk1>
        <a:srgbClr val="161632"/>
      </a:dk1>
      <a:lt1>
        <a:srgbClr val="FFFFFF"/>
      </a:lt1>
      <a:dk2>
        <a:srgbClr val="FF2837"/>
      </a:dk2>
      <a:lt2>
        <a:srgbClr val="F8F7F6"/>
      </a:lt2>
      <a:accent1>
        <a:srgbClr val="161632"/>
      </a:accent1>
      <a:accent2>
        <a:srgbClr val="FF2837"/>
      </a:accent2>
      <a:accent3>
        <a:srgbClr val="F8F7F6"/>
      </a:accent3>
      <a:accent4>
        <a:srgbClr val="F9F9F9"/>
      </a:accent4>
      <a:accent5>
        <a:srgbClr val="FFFFFF"/>
      </a:accent5>
      <a:accent6>
        <a:srgbClr val="FFFFFF"/>
      </a:accent6>
      <a:hlink>
        <a:srgbClr val="FF2837"/>
      </a:hlink>
      <a:folHlink>
        <a:srgbClr val="16163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ITLE Slides">
  <a:themeElements>
    <a:clrScheme name="Nordcloud">
      <a:dk1>
        <a:srgbClr val="161632"/>
      </a:dk1>
      <a:lt1>
        <a:srgbClr val="FFFFFF"/>
      </a:lt1>
      <a:dk2>
        <a:srgbClr val="FF2837"/>
      </a:dk2>
      <a:lt2>
        <a:srgbClr val="F8F7F6"/>
      </a:lt2>
      <a:accent1>
        <a:srgbClr val="161632"/>
      </a:accent1>
      <a:accent2>
        <a:srgbClr val="FF2837"/>
      </a:accent2>
      <a:accent3>
        <a:srgbClr val="F8F7F6"/>
      </a:accent3>
      <a:accent4>
        <a:srgbClr val="F9F9F9"/>
      </a:accent4>
      <a:accent5>
        <a:srgbClr val="FFFFFF"/>
      </a:accent5>
      <a:accent6>
        <a:srgbClr val="FFFFFF"/>
      </a:accent6>
      <a:hlink>
        <a:srgbClr val="FF2837"/>
      </a:hlink>
      <a:folHlink>
        <a:srgbClr val="16163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4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5.xml><?xml version="1.0" encoding="utf-8"?>
<a:theme xmlns:a="http://schemas.openxmlformats.org/drawingml/2006/main" name="C+E Deck">
  <a:themeElements>
    <a:clrScheme name="Custom 8">
      <a:dk1>
        <a:srgbClr val="505050"/>
      </a:dk1>
      <a:lt1>
        <a:srgbClr val="FFFFFF"/>
      </a:lt1>
      <a:dk2>
        <a:srgbClr val="0072C6"/>
      </a:dk2>
      <a:lt2>
        <a:srgbClr val="FFFFFF"/>
      </a:lt2>
      <a:accent1>
        <a:srgbClr val="0072C6"/>
      </a:accent1>
      <a:accent2>
        <a:srgbClr val="BA141A"/>
      </a:accent2>
      <a:accent3>
        <a:srgbClr val="68217A"/>
      </a:accent3>
      <a:accent4>
        <a:srgbClr val="008272"/>
      </a:accent4>
      <a:accent5>
        <a:srgbClr val="00BCF2"/>
      </a:accent5>
      <a:accent6>
        <a:srgbClr val="00188F"/>
      </a:accent6>
      <a:hlink>
        <a:srgbClr val="0072C6"/>
      </a:hlink>
      <a:folHlink>
        <a:srgbClr val="0072C6"/>
      </a:folHlink>
    </a:clrScheme>
    <a:fontScheme name="C+E Deck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NT Slides">
  <a:themeElements>
    <a:clrScheme name="Nordcloud">
      <a:dk1>
        <a:srgbClr val="161632"/>
      </a:dk1>
      <a:lt1>
        <a:srgbClr val="FFFFFF"/>
      </a:lt1>
      <a:dk2>
        <a:srgbClr val="FF2837"/>
      </a:dk2>
      <a:lt2>
        <a:srgbClr val="F8F7F6"/>
      </a:lt2>
      <a:accent1>
        <a:srgbClr val="161632"/>
      </a:accent1>
      <a:accent2>
        <a:srgbClr val="FF2837"/>
      </a:accent2>
      <a:accent3>
        <a:srgbClr val="F8F7F6"/>
      </a:accent3>
      <a:accent4>
        <a:srgbClr val="F9F9F9"/>
      </a:accent4>
      <a:accent5>
        <a:srgbClr val="FFFFFF"/>
      </a:accent5>
      <a:accent6>
        <a:srgbClr val="FFFFFF"/>
      </a:accent6>
      <a:hlink>
        <a:srgbClr val="FF2837"/>
      </a:hlink>
      <a:folHlink>
        <a:srgbClr val="16163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TITLE Slides">
  <a:themeElements>
    <a:clrScheme name="Nordcloud">
      <a:dk1>
        <a:srgbClr val="161632"/>
      </a:dk1>
      <a:lt1>
        <a:srgbClr val="FFFFFF"/>
      </a:lt1>
      <a:dk2>
        <a:srgbClr val="FF2837"/>
      </a:dk2>
      <a:lt2>
        <a:srgbClr val="F8F7F6"/>
      </a:lt2>
      <a:accent1>
        <a:srgbClr val="161632"/>
      </a:accent1>
      <a:accent2>
        <a:srgbClr val="FF2837"/>
      </a:accent2>
      <a:accent3>
        <a:srgbClr val="F8F7F6"/>
      </a:accent3>
      <a:accent4>
        <a:srgbClr val="F9F9F9"/>
      </a:accent4>
      <a:accent5>
        <a:srgbClr val="FFFFFF"/>
      </a:accent5>
      <a:accent6>
        <a:srgbClr val="FFFFFF"/>
      </a:accent6>
      <a:hlink>
        <a:srgbClr val="FF2837"/>
      </a:hlink>
      <a:folHlink>
        <a:srgbClr val="16163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7BC6FA1203595439FCC8C75D0437C4B" ma:contentTypeVersion="10" ma:contentTypeDescription="Utwórz nowy dokument." ma:contentTypeScope="" ma:versionID="26ebef226bab4d63eee4b9d48f1ada1d">
  <xsd:schema xmlns:xsd="http://www.w3.org/2001/XMLSchema" xmlns:xs="http://www.w3.org/2001/XMLSchema" xmlns:p="http://schemas.microsoft.com/office/2006/metadata/properties" xmlns:ns3="a53a9abe-268e-4812-9d14-351220992731" xmlns:ns4="39e8b439-19be-4482-8377-d774c2a488b1" targetNamespace="http://schemas.microsoft.com/office/2006/metadata/properties" ma:root="true" ma:fieldsID="93d80d88ce8efc084e7d31e8a0a9a809" ns3:_="" ns4:_="">
    <xsd:import namespace="a53a9abe-268e-4812-9d14-351220992731"/>
    <xsd:import namespace="39e8b439-19be-4482-8377-d774c2a488b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3a9abe-268e-4812-9d14-3512209927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8b439-19be-4482-8377-d774c2a488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D8DE04-C490-4C05-BB6F-6B7B9DB77DE7}">
  <ds:schemaRefs>
    <ds:schemaRef ds:uri="http://purl.org/dc/dcmitype/"/>
    <ds:schemaRef ds:uri="http://schemas.microsoft.com/office/2006/metadata/properties"/>
    <ds:schemaRef ds:uri="a53a9abe-268e-4812-9d14-351220992731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39e8b439-19be-4482-8377-d774c2a488b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5F45E5-1E25-4639-BB39-A649125125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3a9abe-268e-4812-9d14-351220992731"/>
    <ds:schemaRef ds:uri="39e8b439-19be-4482-8377-d774c2a488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98A089-6DB2-4FA8-A588-56E2DC5FA7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1548</Words>
  <Application>Microsoft Office PowerPoint</Application>
  <PresentationFormat>Panoramiczny</PresentationFormat>
  <Paragraphs>293</Paragraphs>
  <Slides>26</Slides>
  <Notes>23</Notes>
  <HiddenSlides>0</HiddenSlides>
  <MMClips>0</MMClips>
  <ScaleCrop>false</ScaleCrop>
  <HeadingPairs>
    <vt:vector size="6" baseType="variant">
      <vt:variant>
        <vt:lpstr>Używane czcionki</vt:lpstr>
      </vt:variant>
      <vt:variant>
        <vt:i4>15</vt:i4>
      </vt:variant>
      <vt:variant>
        <vt:lpstr>Motyw</vt:lpstr>
      </vt:variant>
      <vt:variant>
        <vt:i4>7</vt:i4>
      </vt:variant>
      <vt:variant>
        <vt:lpstr>Tytuły slajdów</vt:lpstr>
      </vt:variant>
      <vt:variant>
        <vt:i4>26</vt:i4>
      </vt:variant>
    </vt:vector>
  </HeadingPairs>
  <TitlesOfParts>
    <vt:vector size="48" baseType="lpstr">
      <vt:lpstr>Wingdings</vt:lpstr>
      <vt:lpstr>Nunito</vt:lpstr>
      <vt:lpstr>Rockwell Extra Bold</vt:lpstr>
      <vt:lpstr>Consolas</vt:lpstr>
      <vt:lpstr>Segoe UI Semilight</vt:lpstr>
      <vt:lpstr>Montserrat</vt:lpstr>
      <vt:lpstr>Calibri</vt:lpstr>
      <vt:lpstr>Quattrocento Sans</vt:lpstr>
      <vt:lpstr>Noto Sans Symbols</vt:lpstr>
      <vt:lpstr>Segoe Semibold</vt:lpstr>
      <vt:lpstr>Courier New</vt:lpstr>
      <vt:lpstr>Segoe UI Light</vt:lpstr>
      <vt:lpstr>Arial</vt:lpstr>
      <vt:lpstr>Roboto</vt:lpstr>
      <vt:lpstr>Segoe UI</vt:lpstr>
      <vt:lpstr>TITLE Slides</vt:lpstr>
      <vt:lpstr>1_TITLE Slides</vt:lpstr>
      <vt:lpstr>1_5-50002_Ignite_Breakout_Template</vt:lpstr>
      <vt:lpstr>5-50111_Build 2017_LIGHT GRAY TEMPLATE</vt:lpstr>
      <vt:lpstr>C+E Deck</vt:lpstr>
      <vt:lpstr>CONTENT Slides</vt:lpstr>
      <vt:lpstr>2_TITLE Slides</vt:lpstr>
      <vt:lpstr>Prezentacja programu PowerPoint</vt:lpstr>
      <vt:lpstr>Piotr Rogala</vt:lpstr>
      <vt:lpstr>Prezentacja programu PowerPoint</vt:lpstr>
      <vt:lpstr>Prezentacja programu PowerPoint</vt:lpstr>
      <vt:lpstr>AZURE SERVICES</vt:lpstr>
      <vt:lpstr>Azure &amp; Azure DevOps &amp; Git Hub</vt:lpstr>
      <vt:lpstr>Prezentacja programu PowerPoint</vt:lpstr>
      <vt:lpstr>LOAD BALANCING IN AZURE</vt:lpstr>
      <vt:lpstr>NETWORK PATTERN EXAMPLES</vt:lpstr>
      <vt:lpstr>NETWORK PATTERN EXAMPLES</vt:lpstr>
      <vt:lpstr>What is DevOps?</vt:lpstr>
      <vt:lpstr>Prezentacja programu PowerPoint</vt:lpstr>
      <vt:lpstr>Prezentacja programu PowerPoint</vt:lpstr>
      <vt:lpstr>AUTOMATION ACROSS AZURE LIFECYCLE</vt:lpstr>
      <vt:lpstr>What is Infrastructure as Code (IaC)?</vt:lpstr>
      <vt:lpstr>INFRASTRUCTURE AS CODE (IAC)</vt:lpstr>
      <vt:lpstr>Main benefits of Infrastructure as Code </vt:lpstr>
      <vt:lpstr>PROVIDER</vt:lpstr>
      <vt:lpstr>WHAT IS THE TFSTATE</vt:lpstr>
      <vt:lpstr>BACKEND</vt:lpstr>
      <vt:lpstr>PLAN-APPLY-VALIDATE</vt:lpstr>
      <vt:lpstr>IMPORT / DESTROY</vt:lpstr>
      <vt:lpstr>Moduls</vt:lpstr>
      <vt:lpstr>DATASOURCES</vt:lpstr>
      <vt:lpstr>DEPENDS_ON</vt:lpstr>
      <vt:lpstr>OBJECT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WORKSHOP</dc:title>
  <dc:creator>Slawomir Stanek</dc:creator>
  <cp:lastModifiedBy>Piotr Rogala</cp:lastModifiedBy>
  <cp:revision>7</cp:revision>
  <dcterms:modified xsi:type="dcterms:W3CDTF">2019-11-14T07:26:18Z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0x010100C7BC6FA1203595439FCC8C75D0437C4B</vt:lpwstr>
  </property>
</Properties>
</file>